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8"/>
  </p:notesMasterIdLst>
  <p:sldIdLst>
    <p:sldId id="256" r:id="rId2"/>
    <p:sldId id="275" r:id="rId3"/>
    <p:sldId id="296" r:id="rId4"/>
    <p:sldId id="259" r:id="rId5"/>
    <p:sldId id="299" r:id="rId6"/>
    <p:sldId id="276" r:id="rId7"/>
    <p:sldId id="291" r:id="rId8"/>
    <p:sldId id="277" r:id="rId9"/>
    <p:sldId id="278" r:id="rId10"/>
    <p:sldId id="293" r:id="rId11"/>
    <p:sldId id="287" r:id="rId12"/>
    <p:sldId id="269" r:id="rId13"/>
    <p:sldId id="258" r:id="rId14"/>
    <p:sldId id="295" r:id="rId15"/>
    <p:sldId id="294" r:id="rId16"/>
    <p:sldId id="298" r:id="rId17"/>
    <p:sldId id="262" r:id="rId18"/>
    <p:sldId id="261" r:id="rId19"/>
    <p:sldId id="265" r:id="rId20"/>
    <p:sldId id="286" r:id="rId21"/>
    <p:sldId id="292" r:id="rId22"/>
    <p:sldId id="288" r:id="rId23"/>
    <p:sldId id="290" r:id="rId24"/>
    <p:sldId id="297" r:id="rId25"/>
    <p:sldId id="267" r:id="rId26"/>
    <p:sldId id="264" r:id="rId27"/>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69295" autoAdjust="0"/>
  </p:normalViewPr>
  <p:slideViewPr>
    <p:cSldViewPr>
      <p:cViewPr varScale="1">
        <p:scale>
          <a:sx n="85" d="100"/>
          <a:sy n="85" d="100"/>
        </p:scale>
        <p:origin x="2944"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3177" tIns="46589" rIns="93177" bIns="46589" rtlCol="0"/>
          <a:lstStyle>
            <a:lvl1pPr algn="r">
              <a:defRPr sz="1200"/>
            </a:lvl1pPr>
          </a:lstStyle>
          <a:p>
            <a:fld id="{34447BEA-B84C-4EE3-B971-9A96EFF222EB}" type="datetimeFigureOut">
              <a:rPr lang="en-US" smtClean="0"/>
              <a:pPr/>
              <a:t>9/21/26</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3177" tIns="46589" rIns="93177" bIns="46589" rtlCol="0" anchor="b"/>
          <a:lstStyle>
            <a:lvl1pPr algn="r">
              <a:defRPr sz="1200"/>
            </a:lvl1pPr>
          </a:lstStyle>
          <a:p>
            <a:fld id="{CB52B348-301E-4BA5-A442-D7EC547AA34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52B348-301E-4BA5-A442-D7EC547AA342}" type="slidenum">
              <a:rPr lang="en-US" smtClean="0"/>
              <a:pPr/>
              <a:t>1</a:t>
            </a:fld>
            <a:endParaRPr lang="en-US"/>
          </a:p>
        </p:txBody>
      </p:sp>
    </p:spTree>
    <p:extLst>
      <p:ext uri="{BB962C8B-B14F-4D97-AF65-F5344CB8AC3E}">
        <p14:creationId xmlns:p14="http://schemas.microsoft.com/office/powerpoint/2010/main" val="2011041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348-301E-4BA5-A442-D7EC547AA342}" type="slidenum">
              <a:rPr lang="en-US" smtClean="0"/>
              <a:pPr/>
              <a:t>2</a:t>
            </a:fld>
            <a:endParaRPr lang="en-US"/>
          </a:p>
        </p:txBody>
      </p:sp>
    </p:spTree>
    <p:extLst>
      <p:ext uri="{BB962C8B-B14F-4D97-AF65-F5344CB8AC3E}">
        <p14:creationId xmlns:p14="http://schemas.microsoft.com/office/powerpoint/2010/main" val="1296035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52B348-301E-4BA5-A442-D7EC547AA342}" type="slidenum">
              <a:rPr lang="en-US" smtClean="0"/>
              <a:pPr/>
              <a:t>3</a:t>
            </a:fld>
            <a:endParaRPr lang="en-US"/>
          </a:p>
        </p:txBody>
      </p:sp>
    </p:spTree>
    <p:extLst>
      <p:ext uri="{BB962C8B-B14F-4D97-AF65-F5344CB8AC3E}">
        <p14:creationId xmlns:p14="http://schemas.microsoft.com/office/powerpoint/2010/main" val="3976389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up webpage and show navigation</a:t>
            </a:r>
          </a:p>
          <a:p>
            <a:endParaRPr lang="en-US" dirty="0"/>
          </a:p>
        </p:txBody>
      </p:sp>
      <p:sp>
        <p:nvSpPr>
          <p:cNvPr id="4" name="Slide Number Placeholder 3"/>
          <p:cNvSpPr>
            <a:spLocks noGrp="1"/>
          </p:cNvSpPr>
          <p:nvPr>
            <p:ph type="sldNum" sz="quarter" idx="5"/>
          </p:nvPr>
        </p:nvSpPr>
        <p:spPr/>
        <p:txBody>
          <a:bodyPr/>
          <a:lstStyle/>
          <a:p>
            <a:fld id="{CB52B348-301E-4BA5-A442-D7EC547AA342}" type="slidenum">
              <a:rPr lang="en-US" smtClean="0"/>
              <a:pPr/>
              <a:t>4</a:t>
            </a:fld>
            <a:endParaRPr lang="en-US"/>
          </a:p>
        </p:txBody>
      </p:sp>
    </p:spTree>
    <p:extLst>
      <p:ext uri="{BB962C8B-B14F-4D97-AF65-F5344CB8AC3E}">
        <p14:creationId xmlns:p14="http://schemas.microsoft.com/office/powerpoint/2010/main" val="4140117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53656-6628-04DE-B04F-525B91A99B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4A5ABE-FE2F-1BCA-014F-24879A0B2C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9A7511-D7F2-F5AC-F27A-AACED593DDB5}"/>
              </a:ext>
            </a:extLst>
          </p:cNvPr>
          <p:cNvSpPr>
            <a:spLocks noGrp="1"/>
          </p:cNvSpPr>
          <p:nvPr>
            <p:ph type="body" idx="1"/>
          </p:nvPr>
        </p:nvSpPr>
        <p:spPr/>
        <p:txBody>
          <a:bodyPr/>
          <a:lstStyle/>
          <a:p>
            <a:r>
              <a:rPr lang="en-US" dirty="0"/>
              <a:t>Policy KMA applies to District Support Organizations</a:t>
            </a:r>
          </a:p>
        </p:txBody>
      </p:sp>
      <p:sp>
        <p:nvSpPr>
          <p:cNvPr id="4" name="Slide Number Placeholder 3">
            <a:extLst>
              <a:ext uri="{FF2B5EF4-FFF2-40B4-BE49-F238E27FC236}">
                <a16:creationId xmlns:a16="http://schemas.microsoft.com/office/drawing/2014/main" id="{9F9522CA-900E-9B26-59B1-C4C38D5067C7}"/>
              </a:ext>
            </a:extLst>
          </p:cNvPr>
          <p:cNvSpPr>
            <a:spLocks noGrp="1"/>
          </p:cNvSpPr>
          <p:nvPr>
            <p:ph type="sldNum" sz="quarter" idx="5"/>
          </p:nvPr>
        </p:nvSpPr>
        <p:spPr/>
        <p:txBody>
          <a:bodyPr/>
          <a:lstStyle/>
          <a:p>
            <a:fld id="{CB52B348-301E-4BA5-A442-D7EC547AA342}" type="slidenum">
              <a:rPr lang="en-US" smtClean="0"/>
              <a:pPr/>
              <a:t>5</a:t>
            </a:fld>
            <a:endParaRPr lang="en-US"/>
          </a:p>
        </p:txBody>
      </p:sp>
    </p:spTree>
    <p:extLst>
      <p:ext uri="{BB962C8B-B14F-4D97-AF65-F5344CB8AC3E}">
        <p14:creationId xmlns:p14="http://schemas.microsoft.com/office/powerpoint/2010/main" val="1049205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348-301E-4BA5-A442-D7EC547AA342}" type="slidenum">
              <a:rPr lang="en-US" smtClean="0"/>
              <a:pPr/>
              <a:t>6</a:t>
            </a:fld>
            <a:endParaRPr lang="en-US"/>
          </a:p>
        </p:txBody>
      </p:sp>
    </p:spTree>
    <p:extLst>
      <p:ext uri="{BB962C8B-B14F-4D97-AF65-F5344CB8AC3E}">
        <p14:creationId xmlns:p14="http://schemas.microsoft.com/office/powerpoint/2010/main" val="4263855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52B348-301E-4BA5-A442-D7EC547AA342}" type="slidenum">
              <a:rPr lang="en-US" smtClean="0"/>
              <a:pPr/>
              <a:t>7</a:t>
            </a:fld>
            <a:endParaRPr lang="en-US"/>
          </a:p>
        </p:txBody>
      </p:sp>
    </p:spTree>
    <p:extLst>
      <p:ext uri="{BB962C8B-B14F-4D97-AF65-F5344CB8AC3E}">
        <p14:creationId xmlns:p14="http://schemas.microsoft.com/office/powerpoint/2010/main" val="3648194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52B348-301E-4BA5-A442-D7EC547AA342}" type="slidenum">
              <a:rPr lang="en-US" smtClean="0"/>
              <a:pPr/>
              <a:t>8</a:t>
            </a:fld>
            <a:endParaRPr lang="en-US"/>
          </a:p>
        </p:txBody>
      </p:sp>
    </p:spTree>
    <p:extLst>
      <p:ext uri="{BB962C8B-B14F-4D97-AF65-F5344CB8AC3E}">
        <p14:creationId xmlns:p14="http://schemas.microsoft.com/office/powerpoint/2010/main" val="3638344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highest Fees in recent years have been: $75/$100/$150</a:t>
            </a:r>
          </a:p>
          <a:p>
            <a:r>
              <a:rPr lang="en-US" dirty="0"/>
              <a:t>Premium amount divided between groups </a:t>
            </a:r>
          </a:p>
          <a:p>
            <a:endParaRPr lang="en-US" dirty="0"/>
          </a:p>
          <a:p>
            <a:r>
              <a:rPr lang="en-US" dirty="0"/>
              <a:t>Ohio School Plan</a:t>
            </a:r>
          </a:p>
        </p:txBody>
      </p:sp>
      <p:sp>
        <p:nvSpPr>
          <p:cNvPr id="4" name="Slide Number Placeholder 3"/>
          <p:cNvSpPr>
            <a:spLocks noGrp="1"/>
          </p:cNvSpPr>
          <p:nvPr>
            <p:ph type="sldNum" sz="quarter" idx="5"/>
          </p:nvPr>
        </p:nvSpPr>
        <p:spPr/>
        <p:txBody>
          <a:bodyPr/>
          <a:lstStyle/>
          <a:p>
            <a:fld id="{CB52B348-301E-4BA5-A442-D7EC547AA342}" type="slidenum">
              <a:rPr lang="en-US" smtClean="0"/>
              <a:pPr/>
              <a:t>9</a:t>
            </a:fld>
            <a:endParaRPr lang="en-US"/>
          </a:p>
        </p:txBody>
      </p:sp>
    </p:spTree>
    <p:extLst>
      <p:ext uri="{BB962C8B-B14F-4D97-AF65-F5344CB8AC3E}">
        <p14:creationId xmlns:p14="http://schemas.microsoft.com/office/powerpoint/2010/main" val="3315593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52B348-301E-4BA5-A442-D7EC547AA342}" type="slidenum">
              <a:rPr lang="en-US" smtClean="0"/>
              <a:pPr/>
              <a:t>10</a:t>
            </a:fld>
            <a:endParaRPr lang="en-US"/>
          </a:p>
        </p:txBody>
      </p:sp>
    </p:spTree>
    <p:extLst>
      <p:ext uri="{BB962C8B-B14F-4D97-AF65-F5344CB8AC3E}">
        <p14:creationId xmlns:p14="http://schemas.microsoft.com/office/powerpoint/2010/main" val="371816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52B348-301E-4BA5-A442-D7EC547AA342}" type="slidenum">
              <a:rPr lang="en-US" smtClean="0"/>
              <a:pPr/>
              <a:t>11</a:t>
            </a:fld>
            <a:endParaRPr lang="en-US"/>
          </a:p>
        </p:txBody>
      </p:sp>
    </p:spTree>
    <p:extLst>
      <p:ext uri="{BB962C8B-B14F-4D97-AF65-F5344CB8AC3E}">
        <p14:creationId xmlns:p14="http://schemas.microsoft.com/office/powerpoint/2010/main" val="2098465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Deposits of more than $1000 should be deposited next business day following receipt</a:t>
            </a:r>
          </a:p>
          <a:p>
            <a:r>
              <a:rPr lang="en-US" dirty="0"/>
              <a:t>Deposits of less than $1000 deposited no more than 3 business days after receipt</a:t>
            </a:r>
          </a:p>
        </p:txBody>
      </p:sp>
      <p:sp>
        <p:nvSpPr>
          <p:cNvPr id="4" name="Slide Number Placeholder 3"/>
          <p:cNvSpPr>
            <a:spLocks noGrp="1"/>
          </p:cNvSpPr>
          <p:nvPr>
            <p:ph type="sldNum" sz="quarter" idx="5"/>
          </p:nvPr>
        </p:nvSpPr>
        <p:spPr/>
        <p:txBody>
          <a:bodyPr/>
          <a:lstStyle/>
          <a:p>
            <a:fld id="{CB52B348-301E-4BA5-A442-D7EC547AA342}" type="slidenum">
              <a:rPr lang="en-US" smtClean="0"/>
              <a:pPr/>
              <a:t>12</a:t>
            </a:fld>
            <a:endParaRPr lang="en-US"/>
          </a:p>
        </p:txBody>
      </p:sp>
    </p:spTree>
    <p:extLst>
      <p:ext uri="{BB962C8B-B14F-4D97-AF65-F5344CB8AC3E}">
        <p14:creationId xmlns:p14="http://schemas.microsoft.com/office/powerpoint/2010/main" val="2912285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debit cards discouraged because of ability to withdraw cash. In some cases, debit card may be the only card option.</a:t>
            </a:r>
          </a:p>
          <a:p>
            <a:endParaRPr lang="en-US" sz="1200" dirty="0"/>
          </a:p>
          <a:p>
            <a:r>
              <a:rPr lang="en-US" sz="1200" dirty="0"/>
              <a:t>No cash withdrawals!  </a:t>
            </a:r>
            <a:endParaRPr lang="en-US" dirty="0"/>
          </a:p>
        </p:txBody>
      </p:sp>
      <p:sp>
        <p:nvSpPr>
          <p:cNvPr id="4" name="Slide Number Placeholder 3"/>
          <p:cNvSpPr>
            <a:spLocks noGrp="1"/>
          </p:cNvSpPr>
          <p:nvPr>
            <p:ph type="sldNum" sz="quarter" idx="5"/>
          </p:nvPr>
        </p:nvSpPr>
        <p:spPr/>
        <p:txBody>
          <a:bodyPr/>
          <a:lstStyle/>
          <a:p>
            <a:fld id="{CB52B348-301E-4BA5-A442-D7EC547AA342}" type="slidenum">
              <a:rPr lang="en-US" smtClean="0"/>
              <a:pPr/>
              <a:t>13</a:t>
            </a:fld>
            <a:endParaRPr lang="en-US"/>
          </a:p>
        </p:txBody>
      </p:sp>
    </p:spTree>
    <p:extLst>
      <p:ext uri="{BB962C8B-B14F-4D97-AF65-F5344CB8AC3E}">
        <p14:creationId xmlns:p14="http://schemas.microsoft.com/office/powerpoint/2010/main" val="83242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Venmo wants the Phone number connected to be a business number which needs to be an actual number, not the school or Google voice number.  Leaves option to be volunteer’s number unless you pay for a business phone.</a:t>
            </a:r>
          </a:p>
          <a:p>
            <a:endParaRPr lang="en-US" dirty="0"/>
          </a:p>
          <a:p>
            <a:r>
              <a:rPr lang="en-US" dirty="0"/>
              <a:t>Charities are responsible for sending an official written acknowledgement or tax receipt to donors.  You have to download this information from Venmo and send the receipts.</a:t>
            </a:r>
          </a:p>
          <a:p>
            <a:endParaRPr lang="en-US" dirty="0"/>
          </a:p>
          <a:p>
            <a:r>
              <a:rPr lang="en-US" dirty="0"/>
              <a:t>Cannot convert existing business profile to a charity profile.  </a:t>
            </a:r>
          </a:p>
          <a:p>
            <a:r>
              <a:rPr lang="en-US" dirty="0"/>
              <a:t>Need a mobile number to create an account and cannot create a second account with a single number.  </a:t>
            </a:r>
          </a:p>
          <a:p>
            <a:endParaRPr lang="en-US" dirty="0"/>
          </a:p>
          <a:p>
            <a:r>
              <a:rPr lang="en-US" dirty="0"/>
              <a:t>Consider: How easy does it make it for one person to have sole control over something connected directly to your bank account?</a:t>
            </a:r>
          </a:p>
          <a:p>
            <a:r>
              <a:rPr lang="en-US" dirty="0"/>
              <a:t>How does the account get handed off from year to year if connected to a personal phone number? </a:t>
            </a:r>
          </a:p>
        </p:txBody>
      </p:sp>
      <p:sp>
        <p:nvSpPr>
          <p:cNvPr id="4" name="Slide Number Placeholder 3"/>
          <p:cNvSpPr>
            <a:spLocks noGrp="1"/>
          </p:cNvSpPr>
          <p:nvPr>
            <p:ph type="sldNum" sz="quarter" idx="5"/>
          </p:nvPr>
        </p:nvSpPr>
        <p:spPr/>
        <p:txBody>
          <a:bodyPr/>
          <a:lstStyle/>
          <a:p>
            <a:fld id="{CB52B348-301E-4BA5-A442-D7EC547AA342}" type="slidenum">
              <a:rPr lang="en-US" smtClean="0"/>
              <a:pPr/>
              <a:t>14</a:t>
            </a:fld>
            <a:endParaRPr lang="en-US"/>
          </a:p>
        </p:txBody>
      </p:sp>
    </p:spTree>
    <p:extLst>
      <p:ext uri="{BB962C8B-B14F-4D97-AF65-F5344CB8AC3E}">
        <p14:creationId xmlns:p14="http://schemas.microsoft.com/office/powerpoint/2010/main" val="2607807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52B348-301E-4BA5-A442-D7EC547AA342}" type="slidenum">
              <a:rPr lang="en-US" smtClean="0"/>
              <a:pPr/>
              <a:t>15</a:t>
            </a:fld>
            <a:endParaRPr lang="en-US"/>
          </a:p>
        </p:txBody>
      </p:sp>
    </p:spTree>
    <p:extLst>
      <p:ext uri="{BB962C8B-B14F-4D97-AF65-F5344CB8AC3E}">
        <p14:creationId xmlns:p14="http://schemas.microsoft.com/office/powerpoint/2010/main" val="1725596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ORC for specific details</a:t>
            </a:r>
          </a:p>
          <a:p>
            <a:endParaRPr lang="en-US" dirty="0"/>
          </a:p>
          <a:p>
            <a:r>
              <a:rPr lang="en-US" dirty="0"/>
              <a:t>Bingo includes purse bingo</a:t>
            </a:r>
          </a:p>
          <a:p>
            <a:endParaRPr lang="en-US" dirty="0"/>
          </a:p>
          <a:p>
            <a:r>
              <a:rPr lang="en-US" dirty="0"/>
              <a:t>Raffling alcohol has specific requirements on receipts.  Alcohol must be purchases in Ohio and liquor taxes paid.</a:t>
            </a:r>
          </a:p>
        </p:txBody>
      </p:sp>
      <p:sp>
        <p:nvSpPr>
          <p:cNvPr id="4" name="Slide Number Placeholder 3"/>
          <p:cNvSpPr>
            <a:spLocks noGrp="1"/>
          </p:cNvSpPr>
          <p:nvPr>
            <p:ph type="sldNum" sz="quarter" idx="5"/>
          </p:nvPr>
        </p:nvSpPr>
        <p:spPr/>
        <p:txBody>
          <a:bodyPr/>
          <a:lstStyle/>
          <a:p>
            <a:fld id="{CB52B348-301E-4BA5-A442-D7EC547AA342}" type="slidenum">
              <a:rPr lang="en-US" smtClean="0"/>
              <a:pPr/>
              <a:t>16</a:t>
            </a:fld>
            <a:endParaRPr lang="en-US"/>
          </a:p>
        </p:txBody>
      </p:sp>
    </p:spTree>
    <p:extLst>
      <p:ext uri="{BB962C8B-B14F-4D97-AF65-F5344CB8AC3E}">
        <p14:creationId xmlns:p14="http://schemas.microsoft.com/office/powerpoint/2010/main" val="941460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 legally organized, a non-profit must file Form 532B Initial Articles of Incorporation with Secretary of State</a:t>
            </a:r>
          </a:p>
          <a:p>
            <a:r>
              <a:rPr lang="en-US" dirty="0"/>
              <a:t>Will receive notification prior to needed continued existence filing; this is the reason for the generic email – so the officers don’t move on and deadline is missed.</a:t>
            </a:r>
          </a:p>
        </p:txBody>
      </p:sp>
      <p:sp>
        <p:nvSpPr>
          <p:cNvPr id="4" name="Slide Number Placeholder 3"/>
          <p:cNvSpPr>
            <a:spLocks noGrp="1"/>
          </p:cNvSpPr>
          <p:nvPr>
            <p:ph type="sldNum" sz="quarter" idx="5"/>
          </p:nvPr>
        </p:nvSpPr>
        <p:spPr/>
        <p:txBody>
          <a:bodyPr/>
          <a:lstStyle/>
          <a:p>
            <a:fld id="{CB52B348-301E-4BA5-A442-D7EC547AA342}" type="slidenum">
              <a:rPr lang="en-US" smtClean="0"/>
              <a:pPr/>
              <a:t>17</a:t>
            </a:fld>
            <a:endParaRPr lang="en-US"/>
          </a:p>
        </p:txBody>
      </p:sp>
    </p:spTree>
    <p:extLst>
      <p:ext uri="{BB962C8B-B14F-4D97-AF65-F5344CB8AC3E}">
        <p14:creationId xmlns:p14="http://schemas.microsoft.com/office/powerpoint/2010/main" val="1323893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B52B348-301E-4BA5-A442-D7EC547AA342}" type="slidenum">
              <a:rPr lang="en-US" smtClean="0"/>
              <a:pPr/>
              <a:t>18</a:t>
            </a:fld>
            <a:endParaRPr lang="en-US"/>
          </a:p>
        </p:txBody>
      </p:sp>
    </p:spTree>
    <p:extLst>
      <p:ext uri="{BB962C8B-B14F-4D97-AF65-F5344CB8AC3E}">
        <p14:creationId xmlns:p14="http://schemas.microsoft.com/office/powerpoint/2010/main" val="465748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B52B348-301E-4BA5-A442-D7EC547AA342}" type="slidenum">
              <a:rPr lang="en-US" smtClean="0"/>
              <a:pPr/>
              <a:t>19</a:t>
            </a:fld>
            <a:endParaRPr lang="en-US"/>
          </a:p>
        </p:txBody>
      </p:sp>
    </p:spTree>
    <p:extLst>
      <p:ext uri="{BB962C8B-B14F-4D97-AF65-F5344CB8AC3E}">
        <p14:creationId xmlns:p14="http://schemas.microsoft.com/office/powerpoint/2010/main" val="801508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Generic email for registration is helpful for receiving reminders</a:t>
            </a:r>
          </a:p>
        </p:txBody>
      </p:sp>
      <p:sp>
        <p:nvSpPr>
          <p:cNvPr id="4" name="Slide Number Placeholder 3"/>
          <p:cNvSpPr>
            <a:spLocks noGrp="1"/>
          </p:cNvSpPr>
          <p:nvPr>
            <p:ph type="sldNum" sz="quarter" idx="5"/>
          </p:nvPr>
        </p:nvSpPr>
        <p:spPr/>
        <p:txBody>
          <a:bodyPr/>
          <a:lstStyle/>
          <a:p>
            <a:fld id="{CB52B348-301E-4BA5-A442-D7EC547AA342}" type="slidenum">
              <a:rPr lang="en-US" smtClean="0"/>
              <a:pPr/>
              <a:t>20</a:t>
            </a:fld>
            <a:endParaRPr lang="en-US"/>
          </a:p>
        </p:txBody>
      </p:sp>
    </p:spTree>
    <p:extLst>
      <p:ext uri="{BB962C8B-B14F-4D97-AF65-F5344CB8AC3E}">
        <p14:creationId xmlns:p14="http://schemas.microsoft.com/office/powerpoint/2010/main" val="389530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Phishing schemes – attempt to get you to give up credentials or click on a link to install malware.</a:t>
            </a:r>
          </a:p>
        </p:txBody>
      </p:sp>
      <p:sp>
        <p:nvSpPr>
          <p:cNvPr id="4" name="Slide Number Placeholder 3"/>
          <p:cNvSpPr>
            <a:spLocks noGrp="1"/>
          </p:cNvSpPr>
          <p:nvPr>
            <p:ph type="sldNum" sz="quarter" idx="5"/>
          </p:nvPr>
        </p:nvSpPr>
        <p:spPr/>
        <p:txBody>
          <a:bodyPr/>
          <a:lstStyle/>
          <a:p>
            <a:fld id="{CB52B348-301E-4BA5-A442-D7EC547AA342}" type="slidenum">
              <a:rPr lang="en-US" smtClean="0"/>
              <a:pPr/>
              <a:t>21</a:t>
            </a:fld>
            <a:endParaRPr lang="en-US"/>
          </a:p>
        </p:txBody>
      </p:sp>
    </p:spTree>
    <p:extLst>
      <p:ext uri="{BB962C8B-B14F-4D97-AF65-F5344CB8AC3E}">
        <p14:creationId xmlns:p14="http://schemas.microsoft.com/office/powerpoint/2010/main" val="10860996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52B348-301E-4BA5-A442-D7EC547AA342}" type="slidenum">
              <a:rPr lang="en-US" smtClean="0"/>
              <a:pPr/>
              <a:t>22</a:t>
            </a:fld>
            <a:endParaRPr lang="en-US"/>
          </a:p>
        </p:txBody>
      </p:sp>
    </p:spTree>
    <p:extLst>
      <p:ext uri="{BB962C8B-B14F-4D97-AF65-F5344CB8AC3E}">
        <p14:creationId xmlns:p14="http://schemas.microsoft.com/office/powerpoint/2010/main" val="2950872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52B348-301E-4BA5-A442-D7EC547AA342}" type="slidenum">
              <a:rPr lang="en-US" smtClean="0"/>
              <a:pPr/>
              <a:t>23</a:t>
            </a:fld>
            <a:endParaRPr lang="en-US"/>
          </a:p>
        </p:txBody>
      </p:sp>
    </p:spTree>
    <p:extLst>
      <p:ext uri="{BB962C8B-B14F-4D97-AF65-F5344CB8AC3E}">
        <p14:creationId xmlns:p14="http://schemas.microsoft.com/office/powerpoint/2010/main" val="443760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providing items for the classroom in lieu of personal gifts if PTO is collecting for group holiday, appreciation gifts</a:t>
            </a:r>
          </a:p>
        </p:txBody>
      </p:sp>
      <p:sp>
        <p:nvSpPr>
          <p:cNvPr id="4" name="Slide Number Placeholder 3"/>
          <p:cNvSpPr>
            <a:spLocks noGrp="1"/>
          </p:cNvSpPr>
          <p:nvPr>
            <p:ph type="sldNum" sz="quarter" idx="5"/>
          </p:nvPr>
        </p:nvSpPr>
        <p:spPr/>
        <p:txBody>
          <a:bodyPr/>
          <a:lstStyle/>
          <a:p>
            <a:fld id="{CB52B348-301E-4BA5-A442-D7EC547AA342}" type="slidenum">
              <a:rPr lang="en-US" smtClean="0"/>
              <a:pPr/>
              <a:t>24</a:t>
            </a:fld>
            <a:endParaRPr lang="en-US"/>
          </a:p>
        </p:txBody>
      </p:sp>
    </p:spTree>
    <p:extLst>
      <p:ext uri="{BB962C8B-B14F-4D97-AF65-F5344CB8AC3E}">
        <p14:creationId xmlns:p14="http://schemas.microsoft.com/office/powerpoint/2010/main" val="10960063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B52B348-301E-4BA5-A442-D7EC547AA342}" type="slidenum">
              <a:rPr lang="en-US" smtClean="0"/>
              <a:pPr/>
              <a:t>25</a:t>
            </a:fld>
            <a:endParaRPr lang="en-US"/>
          </a:p>
        </p:txBody>
      </p:sp>
    </p:spTree>
    <p:extLst>
      <p:ext uri="{BB962C8B-B14F-4D97-AF65-F5344CB8AC3E}">
        <p14:creationId xmlns:p14="http://schemas.microsoft.com/office/powerpoint/2010/main" val="34413844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B52B348-301E-4BA5-A442-D7EC547AA342}" type="slidenum">
              <a:rPr lang="en-US" smtClean="0"/>
              <a:pPr/>
              <a:t>26</a:t>
            </a:fld>
            <a:endParaRPr lang="en-US"/>
          </a:p>
        </p:txBody>
      </p:sp>
    </p:spTree>
    <p:extLst>
      <p:ext uri="{BB962C8B-B14F-4D97-AF65-F5344CB8AC3E}">
        <p14:creationId xmlns:p14="http://schemas.microsoft.com/office/powerpoint/2010/main" val="11245297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8" name="Rectangle 7"/>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Oval 8"/>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Oval 11"/>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866441" y="2222623"/>
            <a:ext cx="5917679" cy="2554983"/>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bwMode="gray">
          <a:xfrm>
            <a:off x="866441" y="4777380"/>
            <a:ext cx="5917679"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76937" y="1828799"/>
            <a:ext cx="990599" cy="228659"/>
          </a:xfrm>
        </p:spPr>
        <p:txBody>
          <a:bodyPr/>
          <a:lstStyle>
            <a:lvl1pPr algn="l">
              <a:defRPr b="0" i="0">
                <a:solidFill>
                  <a:schemeClr val="bg1"/>
                </a:solidFill>
              </a:defRPr>
            </a:lvl1pPr>
          </a:lstStyle>
          <a:p>
            <a:fld id="{73B3A5EF-9E72-4A81-B2AC-41BB000D4978}" type="datetimeFigureOut">
              <a:rPr lang="en-US" smtClean="0"/>
              <a:pPr/>
              <a:t>9/21/26</a:t>
            </a:fld>
            <a:endParaRPr lang="en-US"/>
          </a:p>
        </p:txBody>
      </p:sp>
      <p:sp>
        <p:nvSpPr>
          <p:cNvPr id="5" name="Footer Placeholder 4"/>
          <p:cNvSpPr>
            <a:spLocks noGrp="1"/>
          </p:cNvSpPr>
          <p:nvPr>
            <p:ph type="ftr" sz="quarter" idx="11"/>
          </p:nvPr>
        </p:nvSpPr>
        <p:spPr bwMode="gray">
          <a:xfrm rot="5400000">
            <a:off x="6236210" y="3264407"/>
            <a:ext cx="3859795" cy="228659"/>
          </a:xfrm>
        </p:spPr>
        <p:txBody>
          <a:bodyPr/>
          <a:lstStyle>
            <a:lvl1pPr>
              <a:defRPr b="0" i="0">
                <a:solidFill>
                  <a:schemeClr val="bg1"/>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5604A8B9-3DEE-4842-A03F-66D6E5C70089}" type="slidenum">
              <a:rPr lang="en-US" smtClean="0"/>
              <a:pPr/>
              <a:t>‹#›</a:t>
            </a:fld>
            <a:endParaRPr lang="en-US"/>
          </a:p>
        </p:txBody>
      </p:sp>
    </p:spTree>
    <p:extLst>
      <p:ext uri="{BB962C8B-B14F-4D97-AF65-F5344CB8AC3E}">
        <p14:creationId xmlns:p14="http://schemas.microsoft.com/office/powerpoint/2010/main" val="1945134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3A5EF-9E72-4A81-B2AC-41BB000D4978}"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9"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5604A8B9-3DEE-4842-A03F-66D6E5C70089}" type="slidenum">
              <a:rPr lang="en-US" smtClean="0"/>
              <a:pPr/>
              <a:t>‹#›</a:t>
            </a:fld>
            <a:endParaRPr lang="en-US"/>
          </a:p>
        </p:txBody>
      </p:sp>
    </p:spTree>
    <p:extLst>
      <p:ext uri="{BB962C8B-B14F-4D97-AF65-F5344CB8AC3E}">
        <p14:creationId xmlns:p14="http://schemas.microsoft.com/office/powerpoint/2010/main" val="4288893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9" name="Rectangle 8"/>
            <p:cNvSpPr/>
            <p:nvPr/>
          </p:nvSpPr>
          <p:spPr bwMode="gray">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2257588"/>
            <a:ext cx="3101765" cy="3020343"/>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7"/>
            <a:ext cx="3054653" cy="302034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B3A5EF-9E72-4A81-B2AC-41BB000D4978}"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15" name="Rectangle 14"/>
          <p:cNvSpPr/>
          <p:nvPr/>
        </p:nvSpPr>
        <p:spPr>
          <a:xfrm>
            <a:off x="7738039" y="7605"/>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5604A8B9-3DEE-4842-A03F-66D6E5C70089}" type="slidenum">
              <a:rPr lang="en-US" smtClean="0"/>
              <a:pPr/>
              <a:t>‹#›</a:t>
            </a:fld>
            <a:endParaRPr lang="en-US"/>
          </a:p>
        </p:txBody>
      </p:sp>
    </p:spTree>
    <p:extLst>
      <p:ext uri="{BB962C8B-B14F-4D97-AF65-F5344CB8AC3E}">
        <p14:creationId xmlns:p14="http://schemas.microsoft.com/office/powerpoint/2010/main" val="936920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199"/>
            <a:ext cx="3636980" cy="353060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0" y="2489199"/>
            <a:ext cx="3636981" cy="35306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B3A5EF-9E72-4A81-B2AC-41BB000D4978}"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5604A8B9-3DEE-4842-A03F-66D6E5C70089}" type="slidenum">
              <a:rPr lang="en-US" smtClean="0"/>
              <a:pPr/>
              <a:t>‹#›</a:t>
            </a:fld>
            <a:endParaRPr lang="en-US"/>
          </a:p>
        </p:txBody>
      </p:sp>
    </p:spTree>
    <p:extLst>
      <p:ext uri="{BB962C8B-B14F-4D97-AF65-F5344CB8AC3E}">
        <p14:creationId xmlns:p14="http://schemas.microsoft.com/office/powerpoint/2010/main" val="3130243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6440" y="2494298"/>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66439" y="3253588"/>
            <a:ext cx="3636981" cy="276621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1" y="3248490"/>
            <a:ext cx="3636980" cy="2771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B3A5EF-9E72-4A81-B2AC-41BB000D4978}" type="datetimeFigureOut">
              <a:rPr lang="en-US" smtClean="0"/>
              <a:pPr/>
              <a:t>9/21/26</a:t>
            </a:fld>
            <a:endParaRPr lang="en-US"/>
          </a:p>
        </p:txBody>
      </p:sp>
      <p:sp>
        <p:nvSpPr>
          <p:cNvPr id="8" name="Footer Placeholder 7"/>
          <p:cNvSpPr>
            <a:spLocks noGrp="1"/>
          </p:cNvSpPr>
          <p:nvPr>
            <p:ph type="ftr" sz="quarter" idx="11"/>
          </p:nvPr>
        </p:nvSpPr>
        <p:spPr/>
        <p:txBody>
          <a:bodyPr/>
          <a:lstStyle/>
          <a:p>
            <a:endParaRPr lang="en-US"/>
          </a:p>
        </p:txBody>
      </p:sp>
      <p:sp>
        <p:nvSpPr>
          <p:cNvPr id="10" name="Slide Number Placeholder 5"/>
          <p:cNvSpPr>
            <a:spLocks noGrp="1"/>
          </p:cNvSpPr>
          <p:nvPr>
            <p:ph type="sldNum" sz="quarter" idx="12"/>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5604A8B9-3DEE-4842-A03F-66D6E5C70089}" type="slidenum">
              <a:rPr lang="en-US" smtClean="0"/>
              <a:pPr/>
              <a:t>‹#›</a:t>
            </a:fld>
            <a:endParaRPr lang="en-US"/>
          </a:p>
        </p:txBody>
      </p:sp>
    </p:spTree>
    <p:extLst>
      <p:ext uri="{BB962C8B-B14F-4D97-AF65-F5344CB8AC3E}">
        <p14:creationId xmlns:p14="http://schemas.microsoft.com/office/powerpoint/2010/main" val="2404486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B3A5EF-9E72-4A81-B2AC-41BB000D4978}" type="datetimeFigureOut">
              <a:rPr lang="en-US" smtClean="0"/>
              <a:pPr/>
              <a:t>9/21/26</a:t>
            </a:fld>
            <a:endParaRPr lang="en-US"/>
          </a:p>
        </p:txBody>
      </p:sp>
      <p:sp>
        <p:nvSpPr>
          <p:cNvPr id="4" name="Footer Placeholder 3"/>
          <p:cNvSpPr>
            <a:spLocks noGrp="1"/>
          </p:cNvSpPr>
          <p:nvPr>
            <p:ph type="ftr" sz="quarter" idx="11"/>
          </p:nvPr>
        </p:nvSpPr>
        <p:spPr/>
        <p:txBody>
          <a:bodyPr/>
          <a:lstStyle/>
          <a:p>
            <a:endParaRPr lang="en-US"/>
          </a:p>
        </p:txBody>
      </p:sp>
      <p:sp>
        <p:nvSpPr>
          <p:cNvPr id="6"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5604A8B9-3DEE-4842-A03F-66D6E5C70089}" type="slidenum">
              <a:rPr lang="en-US" smtClean="0"/>
              <a:pPr/>
              <a:t>‹#›</a:t>
            </a:fld>
            <a:endParaRPr lang="en-US"/>
          </a:p>
        </p:txBody>
      </p:sp>
    </p:spTree>
    <p:extLst>
      <p:ext uri="{BB962C8B-B14F-4D97-AF65-F5344CB8AC3E}">
        <p14:creationId xmlns:p14="http://schemas.microsoft.com/office/powerpoint/2010/main" val="1596125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B3A5EF-9E72-4A81-B2AC-41BB000D4978}" type="datetimeFigureOut">
              <a:rPr lang="en-US" smtClean="0"/>
              <a:pPr/>
              <a:t>9/21/26</a:t>
            </a:fld>
            <a:endParaRPr lang="en-US"/>
          </a:p>
        </p:txBody>
      </p:sp>
      <p:sp>
        <p:nvSpPr>
          <p:cNvPr id="3" name="Footer Placeholder 2"/>
          <p:cNvSpPr>
            <a:spLocks noGrp="1"/>
          </p:cNvSpPr>
          <p:nvPr>
            <p:ph type="ftr" sz="quarter" idx="11"/>
          </p:nvPr>
        </p:nvSpPr>
        <p:spPr/>
        <p:txBody>
          <a:bodyPr/>
          <a:lstStyle/>
          <a:p>
            <a:endParaRPr lang="en-US"/>
          </a:p>
        </p:txBody>
      </p:sp>
      <p:sp>
        <p:nvSpPr>
          <p:cNvPr id="6" name="Rectangle 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p:cNvSpPr>
            <a:spLocks noGrp="1"/>
          </p:cNvSpPr>
          <p:nvPr>
            <p:ph type="sldNum" sz="quarter" idx="12"/>
          </p:nvPr>
        </p:nvSpPr>
        <p:spPr>
          <a:xfrm>
            <a:off x="7766428" y="295730"/>
            <a:ext cx="628813" cy="767687"/>
          </a:xfrm>
          <a:prstGeom prst="rect">
            <a:avLst/>
          </a:prstGeom>
        </p:spPr>
        <p:txBody>
          <a:bodyPr/>
          <a:lstStyle/>
          <a:p>
            <a:fld id="{5604A8B9-3DEE-4842-A03F-66D6E5C70089}" type="slidenum">
              <a:rPr lang="en-US" smtClean="0"/>
              <a:pPr/>
              <a:t>‹#›</a:t>
            </a:fld>
            <a:endParaRPr lang="en-US"/>
          </a:p>
        </p:txBody>
      </p:sp>
    </p:spTree>
    <p:extLst>
      <p:ext uri="{BB962C8B-B14F-4D97-AF65-F5344CB8AC3E}">
        <p14:creationId xmlns:p14="http://schemas.microsoft.com/office/powerpoint/2010/main" val="2762778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89"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1182"/>
            <a:ext cx="36328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0" y="3086845"/>
            <a:ext cx="2712589" cy="2938036"/>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B3A5EF-9E72-4A81-B2AC-41BB000D4978}"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5604A8B9-3DEE-4842-A03F-66D6E5C70089}" type="slidenum">
              <a:rPr lang="en-US" smtClean="0"/>
              <a:pPr/>
              <a:t>‹#›</a:t>
            </a:fld>
            <a:endParaRPr lang="en-US"/>
          </a:p>
        </p:txBody>
      </p:sp>
    </p:spTree>
    <p:extLst>
      <p:ext uri="{BB962C8B-B14F-4D97-AF65-F5344CB8AC3E}">
        <p14:creationId xmlns:p14="http://schemas.microsoft.com/office/powerpoint/2010/main" val="3887364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51591" y="1340000"/>
            <a:ext cx="3001938" cy="161619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51591" y="3086100"/>
            <a:ext cx="3001938" cy="24511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B3A5EF-9E72-4A81-B2AC-41BB000D4978}"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5604A8B9-3DEE-4842-A03F-66D6E5C70089}" type="slidenum">
              <a:rPr lang="en-US" smtClean="0"/>
              <a:pPr/>
              <a:t>‹#›</a:t>
            </a:fld>
            <a:endParaRPr lang="en-US"/>
          </a:p>
        </p:txBody>
      </p:sp>
    </p:spTree>
    <p:extLst>
      <p:ext uri="{BB962C8B-B14F-4D97-AF65-F5344CB8AC3E}">
        <p14:creationId xmlns:p14="http://schemas.microsoft.com/office/powerpoint/2010/main" val="2930927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5" y="4961453"/>
            <a:ext cx="6422002"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3" y="5528191"/>
            <a:ext cx="6422003"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B3A5EF-9E72-4A81-B2AC-41BB000D4978}" type="datetimeFigureOut">
              <a:rPr lang="en-US" smtClean="0"/>
              <a:pPr/>
              <a:t>9/21/26</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5604A8B9-3DEE-4842-A03F-66D6E5C70089}" type="slidenum">
              <a:rPr lang="en-US" smtClean="0"/>
              <a:pPr/>
              <a:t>‹#›</a:t>
            </a:fld>
            <a:endParaRPr lang="en-US"/>
          </a:p>
        </p:txBody>
      </p:sp>
    </p:spTree>
    <p:extLst>
      <p:ext uri="{BB962C8B-B14F-4D97-AF65-F5344CB8AC3E}">
        <p14:creationId xmlns:p14="http://schemas.microsoft.com/office/powerpoint/2010/main" val="3399173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927101"/>
            <a:ext cx="6422004" cy="1692720"/>
          </a:xfrm>
        </p:spPr>
        <p:txBody>
          <a:bodyPr anchor="ct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8"/>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3B3A5EF-9E72-4A81-B2AC-41BB000D4978}"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5604A8B9-3DEE-4842-A03F-66D6E5C70089}" type="slidenum">
              <a:rPr lang="en-US" smtClean="0"/>
              <a:pPr/>
              <a:t>‹#›</a:t>
            </a:fld>
            <a:endParaRPr lang="en-US"/>
          </a:p>
        </p:txBody>
      </p:sp>
    </p:spTree>
    <p:extLst>
      <p:ext uri="{BB962C8B-B14F-4D97-AF65-F5344CB8AC3E}">
        <p14:creationId xmlns:p14="http://schemas.microsoft.com/office/powerpoint/2010/main" val="2509296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4" name="Rectangle 13"/>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12"/>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3"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12" name="TextBox 11"/>
          <p:cNvSpPr txBox="1"/>
          <p:nvPr/>
        </p:nvSpPr>
        <p:spPr bwMode="gray">
          <a:xfrm>
            <a:off x="7033422" y="2898648"/>
            <a:ext cx="660550"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11" name="TextBox 10"/>
          <p:cNvSpPr txBox="1"/>
          <p:nvPr/>
        </p:nvSpPr>
        <p:spPr bwMode="gray">
          <a:xfrm>
            <a:off x="651683" y="589767"/>
            <a:ext cx="601591"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2" name="Title 1"/>
          <p:cNvSpPr>
            <a:spLocks noGrp="1"/>
          </p:cNvSpPr>
          <p:nvPr>
            <p:ph type="title"/>
          </p:nvPr>
        </p:nvSpPr>
        <p:spPr>
          <a:xfrm>
            <a:off x="1128058" y="903421"/>
            <a:ext cx="6160385" cy="2895658"/>
          </a:xfrm>
        </p:spPr>
        <p:txBody>
          <a:bodyP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9" y="3809278"/>
            <a:ext cx="5646142" cy="333113"/>
          </a:xfrm>
        </p:spPr>
        <p:txBody>
          <a:bodyPr>
            <a:normAutofit/>
          </a:bodyPr>
          <a:lstStyle>
            <a:lvl1pPr marL="0" indent="0">
              <a:buNone/>
              <a:defRPr lang="en-US" sz="1400" b="0" i="0" kern="1200" cap="small" dirty="0">
                <a:solidFill>
                  <a:schemeClr val="accent1"/>
                </a:solidFill>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866440" y="5000815"/>
            <a:ext cx="6422005" cy="1024065"/>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3B3A5EF-9E72-4A81-B2AC-41BB000D4978}"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5604A8B9-3DEE-4842-A03F-66D6E5C70089}" type="slidenum">
              <a:rPr lang="en-US" smtClean="0"/>
              <a:pPr/>
              <a:t>‹#›</a:t>
            </a:fld>
            <a:endParaRPr lang="en-US"/>
          </a:p>
        </p:txBody>
      </p:sp>
    </p:spTree>
    <p:extLst>
      <p:ext uri="{BB962C8B-B14F-4D97-AF65-F5344CB8AC3E}">
        <p14:creationId xmlns:p14="http://schemas.microsoft.com/office/powerpoint/2010/main" val="2831798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9144000" cy="6860799"/>
            <a:chOff x="0" y="0"/>
            <a:chExt cx="9144000" cy="6860799"/>
          </a:xfrm>
        </p:grpSpPr>
        <p:sp>
          <p:nvSpPr>
            <p:cNvPr id="10" name="Rectangle 9"/>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2057400"/>
            <a:ext cx="6422004" cy="2095500"/>
          </a:xfrm>
        </p:spPr>
        <p:txBody>
          <a:bodyPr anchor="b"/>
          <a:lstStyle>
            <a:lvl1pPr algn="l">
              <a:defRPr sz="36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normAutofit/>
          </a:bodyPr>
          <a:lstStyle>
            <a:lvl1pPr marL="0" indent="0" algn="l">
              <a:buNone/>
              <a:defRPr sz="18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B3A5EF-9E72-4A81-B2AC-41BB000D4978}"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5604A8B9-3DEE-4842-A03F-66D6E5C70089}" type="slidenum">
              <a:rPr lang="en-US" smtClean="0"/>
              <a:pPr/>
              <a:t>‹#›</a:t>
            </a:fld>
            <a:endParaRPr lang="en-US"/>
          </a:p>
        </p:txBody>
      </p:sp>
    </p:spTree>
    <p:extLst>
      <p:ext uri="{BB962C8B-B14F-4D97-AF65-F5344CB8AC3E}">
        <p14:creationId xmlns:p14="http://schemas.microsoft.com/office/powerpoint/2010/main" val="40185346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2305"/>
            <a:ext cx="6423592" cy="714660"/>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1" y="2489200"/>
            <a:ext cx="2313433"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866440" y="3147165"/>
            <a:ext cx="2313432" cy="287771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8472" y="2489200"/>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3408472" y="3147165"/>
            <a:ext cx="2326749" cy="2869878"/>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0" y="2489201"/>
            <a:ext cx="231374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5963821" y="3147164"/>
            <a:ext cx="2313740"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3B3A5EF-9E72-4A81-B2AC-41BB000D4978}" type="datetimeFigureOut">
              <a:rPr lang="en-US" smtClean="0"/>
              <a:pPr/>
              <a:t>9/21/26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fld id="{5604A8B9-3DEE-4842-A03F-66D6E5C70089}" type="slidenum">
              <a:rPr lang="en-US" smtClean="0"/>
              <a:pPr/>
              <a:t>‹#›</a:t>
            </a:fld>
            <a:endParaRPr lang="en-US"/>
          </a:p>
        </p:txBody>
      </p:sp>
    </p:spTree>
    <p:extLst>
      <p:ext uri="{BB962C8B-B14F-4D97-AF65-F5344CB8AC3E}">
        <p14:creationId xmlns:p14="http://schemas.microsoft.com/office/powerpoint/2010/main" val="781830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7101"/>
            <a:ext cx="6423592"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81461" y="4180095"/>
            <a:ext cx="229904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012743" y="2486221"/>
            <a:ext cx="2021456" cy="145032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0" name="Text Placeholder 3"/>
          <p:cNvSpPr>
            <a:spLocks noGrp="1"/>
          </p:cNvSpPr>
          <p:nvPr>
            <p:ph type="body" sz="half" idx="21"/>
          </p:nvPr>
        </p:nvSpPr>
        <p:spPr>
          <a:xfrm>
            <a:off x="881461" y="4837558"/>
            <a:ext cx="2298410"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4318" y="4179596"/>
            <a:ext cx="231779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16"/>
          </p:nvPr>
        </p:nvSpPr>
        <p:spPr>
          <a:xfrm>
            <a:off x="3550622" y="2509453"/>
            <a:ext cx="2025182"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04318" y="4837558"/>
            <a:ext cx="2330903"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1" y="4179595"/>
            <a:ext cx="229949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17"/>
          </p:nvPr>
        </p:nvSpPr>
        <p:spPr>
          <a:xfrm>
            <a:off x="6104946" y="2509453"/>
            <a:ext cx="2018839"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63821" y="4837558"/>
            <a:ext cx="229949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3B3A5EF-9E72-4A81-B2AC-41BB000D4978}" type="datetimeFigureOut">
              <a:rPr lang="en-US" smtClean="0"/>
              <a:pPr/>
              <a:t>9/21/26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fld id="{5604A8B9-3DEE-4842-A03F-66D6E5C70089}" type="slidenum">
              <a:rPr lang="en-US" smtClean="0"/>
              <a:pPr/>
              <a:t>‹#›</a:t>
            </a:fld>
            <a:endParaRPr lang="en-US"/>
          </a:p>
        </p:txBody>
      </p:sp>
    </p:spTree>
    <p:extLst>
      <p:ext uri="{BB962C8B-B14F-4D97-AF65-F5344CB8AC3E}">
        <p14:creationId xmlns:p14="http://schemas.microsoft.com/office/powerpoint/2010/main" val="2485238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3A5EF-9E72-4A81-B2AC-41BB000D4978}"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5604A8B9-3DEE-4842-A03F-66D6E5C70089}" type="slidenum">
              <a:rPr lang="en-US" smtClean="0"/>
              <a:pPr/>
              <a:t>‹#›</a:t>
            </a:fld>
            <a:endParaRPr lang="en-US"/>
          </a:p>
        </p:txBody>
      </p:sp>
    </p:spTree>
    <p:extLst>
      <p:ext uri="{BB962C8B-B14F-4D97-AF65-F5344CB8AC3E}">
        <p14:creationId xmlns:p14="http://schemas.microsoft.com/office/powerpoint/2010/main" val="255439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8" name="Rectangle 7"/>
            <p:cNvSpPr/>
            <p:nvPr/>
          </p:nvSpPr>
          <p:spPr bwMode="gray">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077347" cy="457199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440" y="1447799"/>
            <a:ext cx="4417234"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3A5EF-9E72-4A81-B2AC-41BB000D4978}" type="datetimeFigureOut">
              <a:rPr lang="en-US" smtClean="0"/>
              <a:pPr/>
              <a:t>9/21/26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5604A8B9-3DEE-4842-A03F-66D6E5C70089}" type="slidenum">
              <a:rPr lang="en-US" smtClean="0"/>
              <a:pPr/>
              <a:t>‹#›</a:t>
            </a:fld>
            <a:endParaRPr lang="en-US"/>
          </a:p>
        </p:txBody>
      </p:sp>
    </p:spTree>
    <p:extLst>
      <p:ext uri="{BB962C8B-B14F-4D97-AF65-F5344CB8AC3E}">
        <p14:creationId xmlns:p14="http://schemas.microsoft.com/office/powerpoint/2010/main" val="734843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25" name="Rectangle 24"/>
            <p:cNvSpPr/>
            <p:nvPr/>
          </p:nvSpPr>
          <p:spPr>
            <a:xfrm>
              <a:off x="0" y="0"/>
              <a:ext cx="9118832"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Oval 2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Oval 2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9" name="Freeform 18"/>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txBody>
            <a:bodyPr/>
            <a:lstStyle/>
            <a:p>
              <a:endParaRPr lang="en-US"/>
            </a:p>
          </p:txBody>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 name="Title Placeholder 1"/>
          <p:cNvSpPr>
            <a:spLocks noGrp="1"/>
          </p:cNvSpPr>
          <p:nvPr>
            <p:ph type="title"/>
          </p:nvPr>
        </p:nvSpPr>
        <p:spPr bwMode="gray">
          <a:xfrm>
            <a:off x="866440" y="927099"/>
            <a:ext cx="6343202"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6441" y="2489200"/>
            <a:ext cx="6343201" cy="3530600"/>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39638" y="6365499"/>
            <a:ext cx="990599" cy="228659"/>
          </a:xfrm>
          <a:prstGeom prst="rect">
            <a:avLst/>
          </a:prstGeom>
        </p:spPr>
        <p:txBody>
          <a:bodyPr vert="horz" lIns="91440" tIns="45720" rIns="91440" bIns="45720" rtlCol="0" anchor="b"/>
          <a:lstStyle>
            <a:lvl1pPr algn="r">
              <a:defRPr sz="900" b="1" i="0">
                <a:solidFill>
                  <a:schemeClr val="accent1"/>
                </a:solidFill>
                <a:latin typeface="+mn-lt"/>
              </a:defRPr>
            </a:lvl1pPr>
          </a:lstStyle>
          <a:p>
            <a:fld id="{73B3A5EF-9E72-4A81-B2AC-41BB000D4978}" type="datetimeFigureOut">
              <a:rPr lang="en-US" smtClean="0"/>
              <a:pPr/>
              <a:t>9/21/26</a:t>
            </a:fld>
            <a:endParaRPr lang="en-US"/>
          </a:p>
        </p:txBody>
      </p:sp>
      <p:sp>
        <p:nvSpPr>
          <p:cNvPr id="5" name="Footer Placeholder 4"/>
          <p:cNvSpPr>
            <a:spLocks noGrp="1"/>
          </p:cNvSpPr>
          <p:nvPr>
            <p:ph type="ftr" sz="quarter" idx="3"/>
          </p:nvPr>
        </p:nvSpPr>
        <p:spPr>
          <a:xfrm>
            <a:off x="590843" y="6365498"/>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Slide Number Placeholder 5"/>
          <p:cNvSpPr>
            <a:spLocks noGrp="1"/>
          </p:cNvSpPr>
          <p:nvPr>
            <p:ph type="sldNum" sz="quarter" idx="4"/>
          </p:nvPr>
        </p:nvSpPr>
        <p:spPr bwMode="auto">
          <a:xfrm>
            <a:off x="7678616" y="295730"/>
            <a:ext cx="791308" cy="767687"/>
          </a:xfrm>
          <a:prstGeom prst="rect">
            <a:avLst/>
          </a:prstGeom>
        </p:spPr>
        <p:txBody>
          <a:bodyPr vert="horz" lIns="91440" tIns="45720" rIns="91440" bIns="45720" rtlCol="0" anchor="b"/>
          <a:lstStyle>
            <a:lvl1pPr algn="ctr">
              <a:defRPr sz="2800" b="0" i="0">
                <a:solidFill>
                  <a:schemeClr val="bg1"/>
                </a:solidFill>
              </a:defRPr>
            </a:lvl1pPr>
          </a:lstStyle>
          <a:p>
            <a:fld id="{5604A8B9-3DEE-4842-A03F-66D6E5C70089}" type="slidenum">
              <a:rPr lang="en-US" smtClean="0"/>
              <a:pPr/>
              <a:t>‹#›</a:t>
            </a:fld>
            <a:endParaRPr lang="en-US"/>
          </a:p>
        </p:txBody>
      </p:sp>
    </p:spTree>
    <p:extLst>
      <p:ext uri="{BB962C8B-B14F-4D97-AF65-F5344CB8AC3E}">
        <p14:creationId xmlns:p14="http://schemas.microsoft.com/office/powerpoint/2010/main" val="196655707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7000" y="2222623"/>
            <a:ext cx="5105400" cy="2554983"/>
          </a:xfrm>
        </p:spPr>
        <p:txBody>
          <a:bodyPr/>
          <a:lstStyle/>
          <a:p>
            <a:pPr algn="ctr"/>
            <a:r>
              <a:rPr lang="en-US" dirty="0"/>
              <a:t>ISPTO Financial Workshop</a:t>
            </a:r>
          </a:p>
        </p:txBody>
      </p:sp>
      <p:sp>
        <p:nvSpPr>
          <p:cNvPr id="3" name="Subtitle 2"/>
          <p:cNvSpPr>
            <a:spLocks noGrp="1"/>
          </p:cNvSpPr>
          <p:nvPr>
            <p:ph type="subTitle" idx="1"/>
          </p:nvPr>
        </p:nvSpPr>
        <p:spPr/>
        <p:txBody>
          <a:bodyPr/>
          <a:lstStyle/>
          <a:p>
            <a:endParaRPr lang="en-US" dirty="0"/>
          </a:p>
          <a:p>
            <a:r>
              <a:rPr lang="en-US" dirty="0"/>
              <a:t>SEPTEMBER 30, 2026</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1800" dirty="0">
                <a:effectLst/>
              </a:rPr>
              <a:t>Cincinnati, Ohio </a:t>
            </a:r>
            <a:r>
              <a:rPr lang="en-US" sz="2800" dirty="0">
                <a:effectLst/>
              </a:rPr>
              <a:t>– Former Westwood PTO Treasurer Accused of Stealing Over $40K</a:t>
            </a:r>
            <a:endParaRPr lang="en-US" sz="2800" dirty="0"/>
          </a:p>
        </p:txBody>
      </p:sp>
      <p:sp>
        <p:nvSpPr>
          <p:cNvPr id="2" name="Content Placeholder 1"/>
          <p:cNvSpPr>
            <a:spLocks noGrp="1"/>
          </p:cNvSpPr>
          <p:nvPr>
            <p:ph idx="1"/>
          </p:nvPr>
        </p:nvSpPr>
        <p:spPr>
          <a:xfrm>
            <a:off x="457200" y="2438400"/>
            <a:ext cx="8229600" cy="4191000"/>
          </a:xfrm>
        </p:spPr>
        <p:txBody>
          <a:bodyPr>
            <a:normAutofit fontScale="92500" lnSpcReduction="10000"/>
          </a:bodyPr>
          <a:lstStyle/>
          <a:p>
            <a:r>
              <a:rPr lang="en-US" dirty="0"/>
              <a:t>Kathryn Burry has been charged with grand theft, a fourth-degree felony, for allegedly embezzling in excess of $25,000</a:t>
            </a:r>
          </a:p>
          <a:p>
            <a:r>
              <a:rPr lang="en-US" dirty="0"/>
              <a:t>August 2024 civil complaint filed by PTO claiming Burry stole more than $40,00 from the PTO.  She was the PTO Treasurer since Aug 2021. </a:t>
            </a:r>
          </a:p>
          <a:p>
            <a:r>
              <a:rPr lang="en-US" dirty="0"/>
              <a:t>Burry provided minimal financial reports to the board despite repeated requests and had avoided multiple requests for financial information, raising concerns regarding the financial activities of the organization.</a:t>
            </a:r>
          </a:p>
          <a:p>
            <a:r>
              <a:rPr lang="en-US" dirty="0"/>
              <a:t>She engaged in a pattern of misrepresentations and presented the board with fraudulent statements.</a:t>
            </a:r>
          </a:p>
          <a:p>
            <a:r>
              <a:rPr lang="en-US" dirty="0"/>
              <a:t>PTO president contacted the bank and learned account balances were significantly lower than they were led to believe with unauthorized payments being made from PTO funds.</a:t>
            </a:r>
          </a:p>
          <a:p>
            <a:r>
              <a:rPr lang="en-US" dirty="0"/>
              <a:t>Sentenced to 90 days in the Geauga County Safety Center and had to pay restitution.</a:t>
            </a:r>
          </a:p>
        </p:txBody>
      </p:sp>
    </p:spTree>
    <p:extLst>
      <p:ext uri="{BB962C8B-B14F-4D97-AF65-F5344CB8AC3E}">
        <p14:creationId xmlns:p14="http://schemas.microsoft.com/office/powerpoint/2010/main" val="2087751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0E76F-E727-4A09-BDED-7180F5C7826C}"/>
              </a:ext>
            </a:extLst>
          </p:cNvPr>
          <p:cNvSpPr>
            <a:spLocks noGrp="1"/>
          </p:cNvSpPr>
          <p:nvPr>
            <p:ph type="title"/>
          </p:nvPr>
        </p:nvSpPr>
        <p:spPr>
          <a:xfrm>
            <a:off x="866440" y="838201"/>
            <a:ext cx="6753560" cy="798764"/>
          </a:xfrm>
        </p:spPr>
        <p:txBody>
          <a:bodyPr/>
          <a:lstStyle/>
          <a:p>
            <a:r>
              <a:rPr lang="en-US" dirty="0"/>
              <a:t>Fiduciary Duties and Responsibilities of Nonprofit Board Members</a:t>
            </a:r>
          </a:p>
        </p:txBody>
      </p:sp>
      <p:sp>
        <p:nvSpPr>
          <p:cNvPr id="3" name="Content Placeholder 2">
            <a:extLst>
              <a:ext uri="{FF2B5EF4-FFF2-40B4-BE49-F238E27FC236}">
                <a16:creationId xmlns:a16="http://schemas.microsoft.com/office/drawing/2014/main" id="{EC4D2A18-8C20-47A9-8410-D86937CC9FB1}"/>
              </a:ext>
            </a:extLst>
          </p:cNvPr>
          <p:cNvSpPr>
            <a:spLocks noGrp="1"/>
          </p:cNvSpPr>
          <p:nvPr>
            <p:ph idx="1"/>
          </p:nvPr>
        </p:nvSpPr>
        <p:spPr>
          <a:xfrm>
            <a:off x="866441" y="2489200"/>
            <a:ext cx="7210759" cy="3759200"/>
          </a:xfrm>
        </p:spPr>
        <p:txBody>
          <a:bodyPr>
            <a:normAutofit lnSpcReduction="10000"/>
          </a:bodyPr>
          <a:lstStyle/>
          <a:p>
            <a:r>
              <a:rPr lang="en-US" dirty="0"/>
              <a:t>Duty of Care</a:t>
            </a:r>
          </a:p>
          <a:p>
            <a:pPr lvl="1"/>
            <a:r>
              <a:rPr lang="en-US" dirty="0"/>
              <a:t>Prepare &amp; attend meetings, establish policies, financial controls</a:t>
            </a:r>
          </a:p>
          <a:p>
            <a:r>
              <a:rPr lang="en-US" dirty="0"/>
              <a:t>Duty of Loyalty</a:t>
            </a:r>
          </a:p>
          <a:p>
            <a:pPr lvl="1"/>
            <a:r>
              <a:rPr lang="en-US" dirty="0"/>
              <a:t>Interest of charity above personal interest, conflict of interest policy</a:t>
            </a:r>
          </a:p>
          <a:p>
            <a:r>
              <a:rPr lang="en-US" dirty="0"/>
              <a:t>Duty to Maintain Accounts</a:t>
            </a:r>
          </a:p>
          <a:p>
            <a:pPr lvl="1"/>
            <a:r>
              <a:rPr lang="en-US" dirty="0"/>
              <a:t>Maintain accurate records, budgets, internal controls, record retention</a:t>
            </a:r>
          </a:p>
          <a:p>
            <a:r>
              <a:rPr lang="en-US" dirty="0"/>
              <a:t>Duty of Compliance</a:t>
            </a:r>
          </a:p>
          <a:p>
            <a:pPr lvl="1"/>
            <a:r>
              <a:rPr lang="en-US" dirty="0"/>
              <a:t>Comply with federal &amp; state law, governing documents, contracts, Attorney General, Secretary of State</a:t>
            </a:r>
          </a:p>
        </p:txBody>
      </p:sp>
    </p:spTree>
    <p:extLst>
      <p:ext uri="{BB962C8B-B14F-4D97-AF65-F5344CB8AC3E}">
        <p14:creationId xmlns:p14="http://schemas.microsoft.com/office/powerpoint/2010/main" val="1741320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Resources for YOU	</a:t>
            </a:r>
          </a:p>
        </p:txBody>
      </p:sp>
      <p:sp>
        <p:nvSpPr>
          <p:cNvPr id="2" name="Content Placeholder 1"/>
          <p:cNvSpPr>
            <a:spLocks noGrp="1"/>
          </p:cNvSpPr>
          <p:nvPr>
            <p:ph idx="1"/>
          </p:nvPr>
        </p:nvSpPr>
        <p:spPr>
          <a:xfrm>
            <a:off x="866441" y="2743200"/>
            <a:ext cx="6343201" cy="3276600"/>
          </a:xfrm>
        </p:spPr>
        <p:txBody>
          <a:bodyPr>
            <a:normAutofit/>
          </a:bodyPr>
          <a:lstStyle/>
          <a:p>
            <a:pPr>
              <a:lnSpc>
                <a:spcPct val="150000"/>
              </a:lnSpc>
            </a:pPr>
            <a:r>
              <a:rPr lang="en-US" sz="2000" dirty="0"/>
              <a:t>District website – Treasurer’s Page</a:t>
            </a:r>
          </a:p>
          <a:p>
            <a:pPr>
              <a:lnSpc>
                <a:spcPct val="150000"/>
              </a:lnSpc>
            </a:pPr>
            <a:r>
              <a:rPr lang="en-US" sz="2000" dirty="0"/>
              <a:t>PTO and Booster Group Resources	</a:t>
            </a:r>
          </a:p>
          <a:p>
            <a:pPr>
              <a:lnSpc>
                <a:spcPct val="150000"/>
              </a:lnSpc>
            </a:pPr>
            <a:r>
              <a:rPr lang="en-US" sz="2000" dirty="0"/>
              <a:t>Resources for new groups, Links for filings, Trainings and Resources, District-specific information, Relevant Board Policies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E63B8-A30E-F2C6-9C53-750B70DDD0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6776C0-BAAB-61F8-DCEA-F0F3E14E6A4B}"/>
              </a:ext>
            </a:extLst>
          </p:cNvPr>
          <p:cNvSpPr>
            <a:spLocks noGrp="1"/>
          </p:cNvSpPr>
          <p:nvPr>
            <p:ph type="title"/>
          </p:nvPr>
        </p:nvSpPr>
        <p:spPr/>
        <p:txBody>
          <a:bodyPr>
            <a:normAutofit/>
          </a:bodyPr>
          <a:lstStyle/>
          <a:p>
            <a:r>
              <a:rPr lang="en-US" dirty="0"/>
              <a:t>Policy KMA Highlights</a:t>
            </a:r>
          </a:p>
        </p:txBody>
      </p:sp>
      <p:sp>
        <p:nvSpPr>
          <p:cNvPr id="2" name="Content Placeholder 1">
            <a:extLst>
              <a:ext uri="{FF2B5EF4-FFF2-40B4-BE49-F238E27FC236}">
                <a16:creationId xmlns:a16="http://schemas.microsoft.com/office/drawing/2014/main" id="{44811346-5684-6E32-29F2-2B282E44E270}"/>
              </a:ext>
            </a:extLst>
          </p:cNvPr>
          <p:cNvSpPr>
            <a:spLocks noGrp="1"/>
          </p:cNvSpPr>
          <p:nvPr>
            <p:ph idx="1"/>
          </p:nvPr>
        </p:nvSpPr>
        <p:spPr>
          <a:xfrm>
            <a:off x="866441" y="2743200"/>
            <a:ext cx="6343201" cy="3276600"/>
          </a:xfrm>
        </p:spPr>
        <p:txBody>
          <a:bodyPr>
            <a:normAutofit/>
          </a:bodyPr>
          <a:lstStyle/>
          <a:p>
            <a:pPr>
              <a:lnSpc>
                <a:spcPct val="150000"/>
              </a:lnSpc>
            </a:pPr>
            <a:r>
              <a:rPr lang="en-US" sz="2000" dirty="0"/>
              <a:t>Organization should have bylaws</a:t>
            </a:r>
          </a:p>
          <a:p>
            <a:pPr>
              <a:lnSpc>
                <a:spcPct val="150000"/>
              </a:lnSpc>
            </a:pPr>
            <a:r>
              <a:rPr lang="en-US" sz="2000" dirty="0"/>
              <a:t>Obtain 501c3 designation with the IRS</a:t>
            </a:r>
          </a:p>
          <a:p>
            <a:pPr>
              <a:lnSpc>
                <a:spcPct val="150000"/>
              </a:lnSpc>
            </a:pPr>
            <a:r>
              <a:rPr lang="en-US" sz="2000" dirty="0"/>
              <a:t>Abide by minimum good accounting and internal control practices</a:t>
            </a:r>
          </a:p>
        </p:txBody>
      </p:sp>
    </p:spTree>
    <p:extLst>
      <p:ext uri="{BB962C8B-B14F-4D97-AF65-F5344CB8AC3E}">
        <p14:creationId xmlns:p14="http://schemas.microsoft.com/office/powerpoint/2010/main" val="3104271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Policy KMA Highlights </a:t>
            </a:r>
            <a:r>
              <a:rPr lang="en-US" sz="2800" dirty="0"/>
              <a:t>(cont.)</a:t>
            </a:r>
          </a:p>
        </p:txBody>
      </p:sp>
      <p:sp>
        <p:nvSpPr>
          <p:cNvPr id="2" name="Content Placeholder 1"/>
          <p:cNvSpPr>
            <a:spLocks noGrp="1"/>
          </p:cNvSpPr>
          <p:nvPr>
            <p:ph idx="1"/>
          </p:nvPr>
        </p:nvSpPr>
        <p:spPr>
          <a:xfrm>
            <a:off x="866441" y="2489200"/>
            <a:ext cx="7363159" cy="3530600"/>
          </a:xfrm>
        </p:spPr>
        <p:txBody>
          <a:bodyPr>
            <a:normAutofit/>
          </a:bodyPr>
          <a:lstStyle/>
          <a:p>
            <a:r>
              <a:rPr lang="en-US" sz="2400" dirty="0"/>
              <a:t>Staff members are encouraged to join but </a:t>
            </a:r>
            <a:r>
              <a:rPr lang="en-US" sz="2400" u="sng" dirty="0"/>
              <a:t>not</a:t>
            </a:r>
            <a:r>
              <a:rPr lang="en-US" sz="2400" dirty="0"/>
              <a:t> be the Treasurer or handle booster group funds</a:t>
            </a:r>
          </a:p>
          <a:p>
            <a:r>
              <a:rPr lang="en-US" sz="2400" dirty="0"/>
              <a:t>Student participation on athletic teams or in co-curricular activities is completely independent of any fund-raising activities</a:t>
            </a:r>
          </a:p>
        </p:txBody>
      </p:sp>
    </p:spTree>
    <p:extLst>
      <p:ext uri="{BB962C8B-B14F-4D97-AF65-F5344CB8AC3E}">
        <p14:creationId xmlns:p14="http://schemas.microsoft.com/office/powerpoint/2010/main" val="2181109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Policy KMA Highlights </a:t>
            </a:r>
            <a:r>
              <a:rPr lang="en-US" sz="2800" dirty="0"/>
              <a:t>(cont.)</a:t>
            </a:r>
          </a:p>
        </p:txBody>
      </p:sp>
      <p:sp>
        <p:nvSpPr>
          <p:cNvPr id="2" name="Content Placeholder 1"/>
          <p:cNvSpPr>
            <a:spLocks noGrp="1"/>
          </p:cNvSpPr>
          <p:nvPr>
            <p:ph idx="1"/>
          </p:nvPr>
        </p:nvSpPr>
        <p:spPr>
          <a:xfrm>
            <a:off x="866441" y="2489200"/>
            <a:ext cx="7363159" cy="3530600"/>
          </a:xfrm>
        </p:spPr>
        <p:txBody>
          <a:bodyPr>
            <a:normAutofit/>
          </a:bodyPr>
          <a:lstStyle/>
          <a:p>
            <a:r>
              <a:rPr lang="en-US" sz="2000" dirty="0"/>
              <a:t>If more than $1,000, monies should be deposited on the next business day after the day of receipt.</a:t>
            </a:r>
          </a:p>
          <a:p>
            <a:pPr marL="0" indent="0">
              <a:buNone/>
            </a:pPr>
            <a:endParaRPr lang="en-US" sz="2000" dirty="0"/>
          </a:p>
          <a:p>
            <a:r>
              <a:rPr lang="en-US" sz="2000" dirty="0"/>
              <a:t>If less than $1,000, monies should be deposited no more than 3 business days after the day of receipt.</a:t>
            </a:r>
          </a:p>
        </p:txBody>
      </p:sp>
    </p:spTree>
    <p:extLst>
      <p:ext uri="{BB962C8B-B14F-4D97-AF65-F5344CB8AC3E}">
        <p14:creationId xmlns:p14="http://schemas.microsoft.com/office/powerpoint/2010/main" val="4023224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Policy KMA Annual Requirements</a:t>
            </a:r>
            <a:endParaRPr lang="en-US" sz="2800" dirty="0"/>
          </a:p>
        </p:txBody>
      </p:sp>
      <p:sp>
        <p:nvSpPr>
          <p:cNvPr id="2" name="Content Placeholder 1"/>
          <p:cNvSpPr>
            <a:spLocks noGrp="1"/>
          </p:cNvSpPr>
          <p:nvPr>
            <p:ph idx="1"/>
          </p:nvPr>
        </p:nvSpPr>
        <p:spPr>
          <a:xfrm>
            <a:off x="866441" y="2819400"/>
            <a:ext cx="7210759" cy="3200400"/>
          </a:xfrm>
        </p:spPr>
        <p:txBody>
          <a:bodyPr>
            <a:normAutofit lnSpcReduction="10000"/>
          </a:bodyPr>
          <a:lstStyle/>
          <a:p>
            <a:pPr>
              <a:lnSpc>
                <a:spcPct val="150000"/>
              </a:lnSpc>
            </a:pPr>
            <a:r>
              <a:rPr lang="en-US" sz="2000" dirty="0"/>
              <a:t>Copy of most recent IRS Form 990</a:t>
            </a:r>
          </a:p>
          <a:p>
            <a:pPr>
              <a:lnSpc>
                <a:spcPct val="150000"/>
              </a:lnSpc>
            </a:pPr>
            <a:r>
              <a:rPr lang="en-US" sz="2000" dirty="0"/>
              <a:t>Certificate indicating filing requirements with Ohio Attorney General have been met</a:t>
            </a:r>
          </a:p>
          <a:p>
            <a:pPr>
              <a:lnSpc>
                <a:spcPct val="150000"/>
              </a:lnSpc>
            </a:pPr>
            <a:r>
              <a:rPr lang="en-US" sz="2000" dirty="0"/>
              <a:t>List of Current Officers with Contact information</a:t>
            </a:r>
          </a:p>
          <a:p>
            <a:pPr>
              <a:lnSpc>
                <a:spcPct val="150000"/>
              </a:lnSpc>
            </a:pPr>
            <a:r>
              <a:rPr lang="en-US" sz="2000" dirty="0"/>
              <a:t>List of proposed fund-raising activities</a:t>
            </a:r>
          </a:p>
          <a:p>
            <a:pPr>
              <a:lnSpc>
                <a:spcPct val="150000"/>
              </a:lnSpc>
            </a:pPr>
            <a:r>
              <a:rPr lang="en-US" sz="2000" dirty="0"/>
              <a:t>Copy of most recent charter documents if changed </a:t>
            </a:r>
          </a:p>
          <a:p>
            <a:pPr>
              <a:lnSpc>
                <a:spcPct val="150000"/>
              </a:lnSpc>
            </a:pPr>
            <a:endParaRPr lang="en-US" sz="2000" dirty="0"/>
          </a:p>
        </p:txBody>
      </p:sp>
    </p:spTree>
    <p:extLst>
      <p:ext uri="{BB962C8B-B14F-4D97-AF65-F5344CB8AC3E}">
        <p14:creationId xmlns:p14="http://schemas.microsoft.com/office/powerpoint/2010/main" val="4221606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Policy KMA Annual Requirements</a:t>
            </a:r>
            <a:endParaRPr lang="en-US" sz="2800" dirty="0"/>
          </a:p>
        </p:txBody>
      </p:sp>
      <p:sp>
        <p:nvSpPr>
          <p:cNvPr id="2" name="Content Placeholder 1"/>
          <p:cNvSpPr>
            <a:spLocks noGrp="1"/>
          </p:cNvSpPr>
          <p:nvPr>
            <p:ph idx="1"/>
          </p:nvPr>
        </p:nvSpPr>
        <p:spPr>
          <a:xfrm>
            <a:off x="866441" y="2489200"/>
            <a:ext cx="7515559" cy="3911600"/>
          </a:xfrm>
        </p:spPr>
        <p:txBody>
          <a:bodyPr>
            <a:normAutofit/>
          </a:bodyPr>
          <a:lstStyle/>
          <a:p>
            <a:pPr algn="l"/>
            <a:r>
              <a:rPr lang="en-US" sz="2000" b="0" i="0" dirty="0">
                <a:solidFill>
                  <a:srgbClr val="333333"/>
                </a:solidFill>
                <a:effectLst/>
              </a:rPr>
              <a:t>HCSD Board provides coverage under the District’s liability insurance program at no cost to the organization to protect the entity against legal claims resulting from damage or injury from any act or omission.</a:t>
            </a:r>
          </a:p>
          <a:p>
            <a:pPr marL="0" indent="0" algn="l">
              <a:buNone/>
            </a:pPr>
            <a:endParaRPr lang="en-US" sz="2000" b="0" i="0" dirty="0">
              <a:solidFill>
                <a:srgbClr val="333333"/>
              </a:solidFill>
              <a:effectLst/>
            </a:endParaRPr>
          </a:p>
          <a:p>
            <a:pPr algn="l"/>
            <a:r>
              <a:rPr lang="en-US" sz="2000" b="0" i="0" dirty="0">
                <a:solidFill>
                  <a:srgbClr val="333333"/>
                </a:solidFill>
                <a:effectLst/>
              </a:rPr>
              <a:t>At a cost to the support organization, the District will purchase an insurance policy with crime coverage for officers of the organization to protect the funds in the event of a covered loss</a:t>
            </a:r>
            <a:r>
              <a:rPr lang="en-US" sz="2000" b="0" i="0" dirty="0">
                <a:solidFill>
                  <a:srgbClr val="333333"/>
                </a:solidFill>
                <a:effectLst/>
                <a:latin typeface="inherit"/>
              </a:rPr>
              <a:t>.</a:t>
            </a:r>
          </a:p>
          <a:p>
            <a:pPr lvl="1"/>
            <a:r>
              <a:rPr lang="en-US" sz="1800" dirty="0">
                <a:solidFill>
                  <a:srgbClr val="333333"/>
                </a:solidFill>
              </a:rPr>
              <a:t>Fee is based on total revenues per 990 tax filing</a:t>
            </a:r>
          </a:p>
          <a:p>
            <a:pPr lvl="1"/>
            <a:r>
              <a:rPr lang="en-US" sz="1800" b="0" i="0" dirty="0">
                <a:solidFill>
                  <a:srgbClr val="333333"/>
                </a:solidFill>
                <a:effectLst/>
              </a:rPr>
              <a:t>Invoiced in February</a:t>
            </a:r>
          </a:p>
        </p:txBody>
      </p:sp>
    </p:spTree>
    <p:extLst>
      <p:ext uri="{BB962C8B-B14F-4D97-AF65-F5344CB8AC3E}">
        <p14:creationId xmlns:p14="http://schemas.microsoft.com/office/powerpoint/2010/main" val="2969797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Policy KMA Annual Requirements</a:t>
            </a:r>
            <a:endParaRPr lang="en-US" sz="2800" dirty="0"/>
          </a:p>
        </p:txBody>
      </p:sp>
      <p:sp>
        <p:nvSpPr>
          <p:cNvPr id="2" name="Content Placeholder 1"/>
          <p:cNvSpPr>
            <a:spLocks noGrp="1"/>
          </p:cNvSpPr>
          <p:nvPr>
            <p:ph idx="1"/>
          </p:nvPr>
        </p:nvSpPr>
        <p:spPr>
          <a:xfrm>
            <a:off x="866441" y="2489200"/>
            <a:ext cx="7515559" cy="3530600"/>
          </a:xfrm>
        </p:spPr>
        <p:txBody>
          <a:bodyPr>
            <a:normAutofit fontScale="62500" lnSpcReduction="20000"/>
          </a:bodyPr>
          <a:lstStyle/>
          <a:p>
            <a:pPr>
              <a:lnSpc>
                <a:spcPct val="150000"/>
              </a:lnSpc>
            </a:pPr>
            <a:r>
              <a:rPr lang="en-US" sz="2800" b="1" dirty="0"/>
              <a:t>NEW REQUIREMENT added in 2024</a:t>
            </a:r>
          </a:p>
          <a:p>
            <a:pPr>
              <a:lnSpc>
                <a:spcPct val="150000"/>
              </a:lnSpc>
            </a:pPr>
            <a:r>
              <a:rPr lang="en-US" sz="2800" b="0" i="0" dirty="0">
                <a:solidFill>
                  <a:srgbClr val="333333"/>
                </a:solidFill>
                <a:effectLst/>
              </a:rPr>
              <a:t>Each District support organization shall require its president and treasurer to complete training requirements provided by the Ohio Attorney General Charitable University, and to maintain Charitable University certification with the Ohio Attorney General at all times while serving in the roles of president and treasurer. Completion of the training shall be required within 90 days start of term of office, unless the individual already holds an unexpired certification.</a:t>
            </a:r>
            <a:endParaRPr lang="en-US" sz="2800" b="1" dirty="0"/>
          </a:p>
        </p:txBody>
      </p:sp>
    </p:spTree>
    <p:extLst>
      <p:ext uri="{BB962C8B-B14F-4D97-AF65-F5344CB8AC3E}">
        <p14:creationId xmlns:p14="http://schemas.microsoft.com/office/powerpoint/2010/main" val="1657662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Ohio Attorney General – Charitable University</a:t>
            </a:r>
          </a:p>
        </p:txBody>
      </p:sp>
      <p:sp>
        <p:nvSpPr>
          <p:cNvPr id="2" name="Content Placeholder 1"/>
          <p:cNvSpPr>
            <a:spLocks noGrp="1"/>
          </p:cNvSpPr>
          <p:nvPr>
            <p:ph idx="1"/>
          </p:nvPr>
        </p:nvSpPr>
        <p:spPr>
          <a:xfrm>
            <a:off x="866441" y="2362200"/>
            <a:ext cx="7744159" cy="4038600"/>
          </a:xfrm>
        </p:spPr>
        <p:txBody>
          <a:bodyPr/>
          <a:lstStyle/>
          <a:p>
            <a:r>
              <a:rPr lang="en-US" dirty="0"/>
              <a:t>Beginning in January 2023, the Ohio AG debuted their Charitable University  </a:t>
            </a:r>
          </a:p>
          <a:p>
            <a:r>
              <a:rPr lang="en-US" dirty="0"/>
              <a:t>Online training program designed to equip nonprofit leaders with basic tools needed to support the ongoing efforts of their organization</a:t>
            </a:r>
          </a:p>
          <a:p>
            <a:r>
              <a:rPr lang="en-US" dirty="0"/>
              <a:t>https://charitable.ohioago.gov/</a:t>
            </a:r>
          </a:p>
          <a:p>
            <a:r>
              <a:rPr lang="en-US" dirty="0"/>
              <a:t>Covers fiduciary responsibilities, workshops, webinars, publications, FAQs</a:t>
            </a:r>
          </a:p>
          <a:p>
            <a:r>
              <a:rPr lang="en-US" dirty="0"/>
              <a:t>Multiple modules, not all required for certification</a:t>
            </a:r>
          </a:p>
          <a:p>
            <a:r>
              <a:rPr lang="en-US" dirty="0"/>
              <a:t>Approximately 60-90 minutes to complete</a:t>
            </a:r>
          </a:p>
          <a:p>
            <a:r>
              <a:rPr lang="en-US" dirty="0"/>
              <a:t>Certification is good for 3 years from the date of completion</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983387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Controls</a:t>
            </a:r>
          </a:p>
        </p:txBody>
      </p:sp>
      <p:sp>
        <p:nvSpPr>
          <p:cNvPr id="3" name="Content Placeholder 2"/>
          <p:cNvSpPr>
            <a:spLocks noGrp="1"/>
          </p:cNvSpPr>
          <p:nvPr>
            <p:ph idx="1"/>
          </p:nvPr>
        </p:nvSpPr>
        <p:spPr>
          <a:xfrm>
            <a:off x="866441" y="2489200"/>
            <a:ext cx="6982159" cy="3530600"/>
          </a:xfrm>
        </p:spPr>
        <p:txBody>
          <a:bodyPr>
            <a:normAutofit/>
          </a:bodyPr>
          <a:lstStyle/>
          <a:p>
            <a:pPr>
              <a:lnSpc>
                <a:spcPct val="150000"/>
              </a:lnSpc>
            </a:pPr>
            <a:r>
              <a:rPr lang="en-US" dirty="0"/>
              <a:t>Any event involving cash should have two people count the cash</a:t>
            </a:r>
          </a:p>
          <a:p>
            <a:pPr>
              <a:lnSpc>
                <a:spcPct val="150000"/>
              </a:lnSpc>
            </a:pPr>
            <a:r>
              <a:rPr lang="en-US" dirty="0"/>
              <a:t>Either deposit the cash immediately or safeguard the cash – deposit ASAP</a:t>
            </a:r>
          </a:p>
          <a:p>
            <a:pPr>
              <a:lnSpc>
                <a:spcPct val="150000"/>
              </a:lnSpc>
            </a:pPr>
            <a:r>
              <a:rPr lang="en-US" dirty="0"/>
              <a:t>All cash should be deposited – don’t pay bills with cash</a:t>
            </a:r>
          </a:p>
          <a:p>
            <a:pPr>
              <a:lnSpc>
                <a:spcPct val="150000"/>
              </a:lnSpc>
            </a:pPr>
            <a:r>
              <a:rPr lang="en-US" dirty="0"/>
              <a:t>Try to limit the number of people handling cash</a:t>
            </a:r>
          </a:p>
          <a:p>
            <a:pPr>
              <a:lnSpc>
                <a:spcPct val="150000"/>
              </a:lnSpc>
            </a:pPr>
            <a:r>
              <a:rPr lang="en-US" sz="1800" dirty="0"/>
              <a:t>No checks written to cash</a:t>
            </a:r>
          </a:p>
          <a:p>
            <a:pPr>
              <a:lnSpc>
                <a:spcPct val="150000"/>
              </a:lnSpc>
            </a:pPr>
            <a:endParaRPr lang="en-US" b="1" dirty="0"/>
          </a:p>
          <a:p>
            <a:endParaRPr lang="en-US" dirty="0"/>
          </a:p>
          <a:p>
            <a:endParaRPr lang="en-US"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Internal Controls</a:t>
            </a:r>
          </a:p>
        </p:txBody>
      </p:sp>
      <p:sp>
        <p:nvSpPr>
          <p:cNvPr id="2" name="Content Placeholder 1"/>
          <p:cNvSpPr>
            <a:spLocks noGrp="1"/>
          </p:cNvSpPr>
          <p:nvPr>
            <p:ph idx="1"/>
          </p:nvPr>
        </p:nvSpPr>
        <p:spPr>
          <a:xfrm>
            <a:off x="866441" y="2489200"/>
            <a:ext cx="7439359" cy="3530600"/>
          </a:xfrm>
        </p:spPr>
        <p:txBody>
          <a:bodyPr>
            <a:normAutofit/>
          </a:bodyPr>
          <a:lstStyle/>
          <a:p>
            <a:pPr>
              <a:lnSpc>
                <a:spcPct val="150000"/>
              </a:lnSpc>
            </a:pPr>
            <a:r>
              <a:rPr lang="en-US" sz="2000" dirty="0"/>
              <a:t>Dual signatures on checks or similar process</a:t>
            </a:r>
          </a:p>
          <a:p>
            <a:pPr>
              <a:lnSpc>
                <a:spcPct val="150000"/>
              </a:lnSpc>
            </a:pPr>
            <a:r>
              <a:rPr lang="en-US" sz="2000" dirty="0"/>
              <a:t>Bank account reconciled monthly</a:t>
            </a:r>
          </a:p>
          <a:p>
            <a:pPr>
              <a:lnSpc>
                <a:spcPct val="150000"/>
              </a:lnSpc>
            </a:pPr>
            <a:r>
              <a:rPr lang="en-US" sz="2000" dirty="0"/>
              <a:t>Financial reports provided monthly to members of the booster group</a:t>
            </a:r>
          </a:p>
          <a:p>
            <a:pPr>
              <a:lnSpc>
                <a:spcPct val="150000"/>
              </a:lnSpc>
            </a:pPr>
            <a:r>
              <a:rPr lang="en-US" sz="2000" dirty="0"/>
              <a:t>Credit/debit card procedures</a:t>
            </a:r>
          </a:p>
          <a:p>
            <a:pPr>
              <a:lnSpc>
                <a:spcPct val="150000"/>
              </a:lnSpc>
            </a:pPr>
            <a:r>
              <a:rPr lang="en-US" sz="2000" dirty="0"/>
              <a:t>Audit??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CA88-FEAF-401B-B23A-021AB092F7A0}"/>
              </a:ext>
            </a:extLst>
          </p:cNvPr>
          <p:cNvSpPr>
            <a:spLocks noGrp="1"/>
          </p:cNvSpPr>
          <p:nvPr>
            <p:ph type="title"/>
          </p:nvPr>
        </p:nvSpPr>
        <p:spPr/>
        <p:txBody>
          <a:bodyPr/>
          <a:lstStyle/>
          <a:p>
            <a:r>
              <a:rPr lang="en-US" dirty="0"/>
              <a:t>Venmo – Why you should reconsider</a:t>
            </a:r>
          </a:p>
        </p:txBody>
      </p:sp>
      <p:sp>
        <p:nvSpPr>
          <p:cNvPr id="3" name="Content Placeholder 2">
            <a:extLst>
              <a:ext uri="{FF2B5EF4-FFF2-40B4-BE49-F238E27FC236}">
                <a16:creationId xmlns:a16="http://schemas.microsoft.com/office/drawing/2014/main" id="{5BBA9DAA-AFDE-47A6-ABE0-C22E08886D8B}"/>
              </a:ext>
            </a:extLst>
          </p:cNvPr>
          <p:cNvSpPr>
            <a:spLocks noGrp="1"/>
          </p:cNvSpPr>
          <p:nvPr>
            <p:ph idx="1"/>
          </p:nvPr>
        </p:nvSpPr>
        <p:spPr>
          <a:xfrm>
            <a:off x="866441" y="2489200"/>
            <a:ext cx="7210759" cy="3530600"/>
          </a:xfrm>
        </p:spPr>
        <p:txBody>
          <a:bodyPr>
            <a:normAutofit/>
          </a:bodyPr>
          <a:lstStyle/>
          <a:p>
            <a:r>
              <a:rPr lang="en-US" sz="2000" dirty="0"/>
              <a:t>Accounts are connected to one individual (phone number)</a:t>
            </a:r>
          </a:p>
          <a:p>
            <a:r>
              <a:rPr lang="en-US" sz="2000" dirty="0"/>
              <a:t>Does not provide tax receipts to donors</a:t>
            </a:r>
          </a:p>
          <a:p>
            <a:r>
              <a:rPr lang="en-US" sz="2000" dirty="0"/>
              <a:t>Charity profile cannot be edited on a computer, only through app</a:t>
            </a:r>
          </a:p>
          <a:p>
            <a:r>
              <a:rPr lang="en-US" sz="2000" dirty="0"/>
              <a:t>Other platforms are catered to the specific needs of PTOs</a:t>
            </a:r>
          </a:p>
          <a:p>
            <a:r>
              <a:rPr lang="en-US" sz="2000" dirty="0"/>
              <a:t>Look at controls, policies, procedures</a:t>
            </a:r>
          </a:p>
        </p:txBody>
      </p:sp>
    </p:spTree>
    <p:extLst>
      <p:ext uri="{BB962C8B-B14F-4D97-AF65-F5344CB8AC3E}">
        <p14:creationId xmlns:p14="http://schemas.microsoft.com/office/powerpoint/2010/main" val="4182150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95903-6049-409D-868C-4BEE24E154E4}"/>
              </a:ext>
            </a:extLst>
          </p:cNvPr>
          <p:cNvSpPr>
            <a:spLocks noGrp="1"/>
          </p:cNvSpPr>
          <p:nvPr>
            <p:ph type="title"/>
          </p:nvPr>
        </p:nvSpPr>
        <p:spPr/>
        <p:txBody>
          <a:bodyPr/>
          <a:lstStyle/>
          <a:p>
            <a:r>
              <a:rPr lang="en-US" dirty="0"/>
              <a:t>Contract review process </a:t>
            </a:r>
            <a:endParaRPr lang="en-US" sz="2400" dirty="0"/>
          </a:p>
        </p:txBody>
      </p:sp>
      <p:sp>
        <p:nvSpPr>
          <p:cNvPr id="4" name="Content Placeholder 3">
            <a:extLst>
              <a:ext uri="{FF2B5EF4-FFF2-40B4-BE49-F238E27FC236}">
                <a16:creationId xmlns:a16="http://schemas.microsoft.com/office/drawing/2014/main" id="{39E05B67-4D5E-4B95-BA1B-68B9E6488541}"/>
              </a:ext>
            </a:extLst>
          </p:cNvPr>
          <p:cNvSpPr>
            <a:spLocks noGrp="1"/>
          </p:cNvSpPr>
          <p:nvPr>
            <p:ph idx="1"/>
          </p:nvPr>
        </p:nvSpPr>
        <p:spPr>
          <a:xfrm>
            <a:off x="866441" y="2895600"/>
            <a:ext cx="6982159" cy="3124200"/>
          </a:xfrm>
        </p:spPr>
        <p:txBody>
          <a:bodyPr>
            <a:normAutofit/>
          </a:bodyPr>
          <a:lstStyle/>
          <a:p>
            <a:r>
              <a:rPr lang="en-US" sz="2000" dirty="0">
                <a:solidFill>
                  <a:schemeClr val="tx1"/>
                </a:solidFill>
              </a:rPr>
              <a:t>All contracts for rentals, including inflatables, etc. must be reviewed by the district business office</a:t>
            </a:r>
          </a:p>
          <a:p>
            <a:r>
              <a:rPr lang="en-US" sz="2000" dirty="0">
                <a:solidFill>
                  <a:schemeClr val="tx1"/>
                </a:solidFill>
              </a:rPr>
              <a:t>Our insurance company now requires this </a:t>
            </a:r>
          </a:p>
          <a:p>
            <a:r>
              <a:rPr lang="en-US" sz="2000" b="0" i="0" dirty="0">
                <a:solidFill>
                  <a:schemeClr val="tx1"/>
                </a:solidFill>
                <a:effectLst/>
              </a:rPr>
              <a:t>This review process applies even if the PTO is paying for the event instead of the district.</a:t>
            </a:r>
            <a:endParaRPr lang="en-US" sz="2000" dirty="0">
              <a:solidFill>
                <a:schemeClr val="tx1"/>
              </a:solidFill>
            </a:endParaRPr>
          </a:p>
        </p:txBody>
      </p:sp>
    </p:spTree>
    <p:extLst>
      <p:ext uri="{BB962C8B-B14F-4D97-AF65-F5344CB8AC3E}">
        <p14:creationId xmlns:p14="http://schemas.microsoft.com/office/powerpoint/2010/main" val="2528470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F8B0-6853-48FE-A7FC-9C1D32D7B6BA}"/>
              </a:ext>
            </a:extLst>
          </p:cNvPr>
          <p:cNvSpPr>
            <a:spLocks noGrp="1"/>
          </p:cNvSpPr>
          <p:nvPr>
            <p:ph type="title"/>
          </p:nvPr>
        </p:nvSpPr>
        <p:spPr/>
        <p:txBody>
          <a:bodyPr/>
          <a:lstStyle/>
          <a:p>
            <a:pPr algn="ctr"/>
            <a:r>
              <a:rPr lang="en-US" dirty="0"/>
              <a:t>Fundraising</a:t>
            </a:r>
          </a:p>
        </p:txBody>
      </p:sp>
      <p:sp>
        <p:nvSpPr>
          <p:cNvPr id="3" name="Content Placeholder 2">
            <a:extLst>
              <a:ext uri="{FF2B5EF4-FFF2-40B4-BE49-F238E27FC236}">
                <a16:creationId xmlns:a16="http://schemas.microsoft.com/office/drawing/2014/main" id="{EB12BA53-27DB-43F7-9241-276D5FC6B279}"/>
              </a:ext>
            </a:extLst>
          </p:cNvPr>
          <p:cNvSpPr>
            <a:spLocks noGrp="1"/>
          </p:cNvSpPr>
          <p:nvPr>
            <p:ph idx="1"/>
          </p:nvPr>
        </p:nvSpPr>
        <p:spPr>
          <a:xfrm>
            <a:off x="866441" y="2489200"/>
            <a:ext cx="7515559" cy="3530600"/>
          </a:xfrm>
        </p:spPr>
        <p:txBody>
          <a:bodyPr>
            <a:normAutofit/>
          </a:bodyPr>
          <a:lstStyle/>
          <a:p>
            <a:r>
              <a:rPr lang="en-US" dirty="0"/>
              <a:t>Bingo – license required</a:t>
            </a:r>
          </a:p>
          <a:p>
            <a:r>
              <a:rPr lang="en-US" dirty="0"/>
              <a:t>Casino Night – run by volunteers on property owned by a non-profit, no craps or roulette</a:t>
            </a:r>
          </a:p>
          <a:p>
            <a:r>
              <a:rPr lang="en-US" dirty="0"/>
              <a:t>Raffles – only charitable organizations, not individuals</a:t>
            </a:r>
          </a:p>
          <a:p>
            <a:r>
              <a:rPr lang="en-US" dirty="0"/>
              <a:t>Silent Auctions – acceptable</a:t>
            </a:r>
          </a:p>
          <a:p>
            <a:r>
              <a:rPr lang="en-US" dirty="0"/>
              <a:t>Squares – not permitted, considered illegal pools for profit, all money must be distributed to winners</a:t>
            </a:r>
          </a:p>
          <a:p>
            <a:r>
              <a:rPr lang="en-US" dirty="0"/>
              <a:t>50/50 raffles - acceptable</a:t>
            </a:r>
          </a:p>
          <a:p>
            <a:endParaRPr lang="en-US" dirty="0"/>
          </a:p>
        </p:txBody>
      </p:sp>
    </p:spTree>
    <p:extLst>
      <p:ext uri="{BB962C8B-B14F-4D97-AF65-F5344CB8AC3E}">
        <p14:creationId xmlns:p14="http://schemas.microsoft.com/office/powerpoint/2010/main" val="1393769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a:t>Requirements – Secretary of State</a:t>
            </a:r>
          </a:p>
        </p:txBody>
      </p:sp>
      <p:sp>
        <p:nvSpPr>
          <p:cNvPr id="2" name="Content Placeholder 1"/>
          <p:cNvSpPr>
            <a:spLocks noGrp="1"/>
          </p:cNvSpPr>
          <p:nvPr>
            <p:ph idx="1"/>
          </p:nvPr>
        </p:nvSpPr>
        <p:spPr>
          <a:xfrm>
            <a:off x="866441" y="2489200"/>
            <a:ext cx="7286959" cy="3530600"/>
          </a:xfrm>
        </p:spPr>
        <p:txBody>
          <a:bodyPr/>
          <a:lstStyle/>
          <a:p>
            <a:r>
              <a:rPr lang="en-US" dirty="0"/>
              <a:t>Register with the Secretary of State</a:t>
            </a:r>
          </a:p>
          <a:p>
            <a:r>
              <a:rPr lang="en-US" dirty="0"/>
              <a:t>File articles of incorporation</a:t>
            </a:r>
          </a:p>
          <a:p>
            <a:r>
              <a:rPr lang="en-US" dirty="0"/>
              <a:t>Appoint Statutory Agent</a:t>
            </a:r>
          </a:p>
          <a:p>
            <a:r>
              <a:rPr lang="en-US" dirty="0"/>
              <a:t>Pay initial $99 fee</a:t>
            </a:r>
          </a:p>
          <a:p>
            <a:r>
              <a:rPr lang="en-US" dirty="0"/>
              <a:t>Recommend use of generic email that is passed on</a:t>
            </a:r>
          </a:p>
          <a:p>
            <a:endParaRPr lang="en-US" dirty="0"/>
          </a:p>
          <a:p>
            <a:r>
              <a:rPr lang="en-US" dirty="0"/>
              <a:t>Every 5 years thereafter file a “Statement of Continued Existence” (Form 522)</a:t>
            </a:r>
          </a:p>
          <a:p>
            <a:r>
              <a:rPr lang="en-US" dirty="0"/>
              <a:t>$25 filing fee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Annual Requirements - IRS</a:t>
            </a:r>
          </a:p>
        </p:txBody>
      </p:sp>
      <p:sp>
        <p:nvSpPr>
          <p:cNvPr id="2" name="Content Placeholder 1"/>
          <p:cNvSpPr>
            <a:spLocks noGrp="1"/>
          </p:cNvSpPr>
          <p:nvPr>
            <p:ph idx="1"/>
          </p:nvPr>
        </p:nvSpPr>
        <p:spPr>
          <a:xfrm>
            <a:off x="866441" y="2743200"/>
            <a:ext cx="7591759" cy="3276600"/>
          </a:xfrm>
        </p:spPr>
        <p:txBody>
          <a:bodyPr/>
          <a:lstStyle/>
          <a:p>
            <a:r>
              <a:rPr lang="en-US" dirty="0"/>
              <a:t>Annually file Form 990</a:t>
            </a:r>
          </a:p>
          <a:p>
            <a:r>
              <a:rPr lang="en-US" dirty="0"/>
              <a:t>Less than $50,000 in revenue 990-N</a:t>
            </a:r>
          </a:p>
          <a:p>
            <a:r>
              <a:rPr lang="en-US" dirty="0"/>
              <a:t>Less than $200,000 in revenue 990-EZ</a:t>
            </a:r>
          </a:p>
          <a:p>
            <a:r>
              <a:rPr lang="en-US" dirty="0"/>
              <a:t>File by the 15</a:t>
            </a:r>
            <a:r>
              <a:rPr lang="en-US" baseline="30000" dirty="0"/>
              <a:t>th</a:t>
            </a:r>
            <a:r>
              <a:rPr lang="en-US" dirty="0"/>
              <a:t> day of the 5</a:t>
            </a:r>
            <a:r>
              <a:rPr lang="en-US" baseline="30000" dirty="0"/>
              <a:t>th</a:t>
            </a:r>
            <a:r>
              <a:rPr lang="en-US" dirty="0"/>
              <a:t> month following fiscal year end (i.e. November 15 for June 30 fiscal year end)</a:t>
            </a:r>
          </a:p>
          <a:p>
            <a:r>
              <a:rPr lang="en-US" dirty="0"/>
              <a:t>A 3 year failure to file equals automatic revocation of your tax exempt status</a:t>
            </a:r>
          </a:p>
          <a:p>
            <a:pPr marL="0" indent="0">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IRS 990-N</a:t>
            </a:r>
          </a:p>
        </p:txBody>
      </p:sp>
      <p:pic>
        <p:nvPicPr>
          <p:cNvPr id="1026" name="Picture 2"/>
          <p:cNvPicPr>
            <a:picLocks noGrp="1" noChangeAspect="1" noChangeArrowheads="1"/>
          </p:cNvPicPr>
          <p:nvPr>
            <p:ph idx="1"/>
          </p:nvPr>
        </p:nvPicPr>
        <p:blipFill>
          <a:blip r:embed="rId3" cstate="print"/>
          <a:srcRect/>
          <a:stretch>
            <a:fillRect/>
          </a:stretch>
        </p:blipFill>
        <p:spPr bwMode="auto">
          <a:xfrm>
            <a:off x="333439" y="1600200"/>
            <a:ext cx="8637978" cy="3282157"/>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Annual Requirements – Ohio Attorney General</a:t>
            </a:r>
          </a:p>
        </p:txBody>
      </p:sp>
      <p:sp>
        <p:nvSpPr>
          <p:cNvPr id="2" name="Content Placeholder 1"/>
          <p:cNvSpPr>
            <a:spLocks noGrp="1"/>
          </p:cNvSpPr>
          <p:nvPr>
            <p:ph idx="1"/>
          </p:nvPr>
        </p:nvSpPr>
        <p:spPr>
          <a:xfrm>
            <a:off x="866441" y="2743200"/>
            <a:ext cx="7591759" cy="3276600"/>
          </a:xfrm>
        </p:spPr>
        <p:txBody>
          <a:bodyPr/>
          <a:lstStyle/>
          <a:p>
            <a:r>
              <a:rPr lang="en-US" sz="2000" dirty="0"/>
              <a:t>All charitable organizations must register with the Ohio AG.  </a:t>
            </a:r>
          </a:p>
          <a:p>
            <a:r>
              <a:rPr lang="en-US" sz="2000" b="1" dirty="0"/>
              <a:t>Ohio requires charitable organizations located in Ohio and groups that ask Ohioans for contributions to file annual reports with the AG’s office. </a:t>
            </a:r>
          </a:p>
          <a:p>
            <a:r>
              <a:rPr lang="en-US" sz="2000" dirty="0"/>
              <a:t>Online system to create accounts for organization members </a:t>
            </a:r>
          </a:p>
          <a:p>
            <a:endParaRPr lang="en-US" sz="2000" dirty="0"/>
          </a:p>
          <a:p>
            <a:pPr marL="0" indent="0">
              <a:buNone/>
            </a:pPr>
            <a:endParaRPr lang="en-US" sz="2000" dirty="0"/>
          </a:p>
        </p:txBody>
      </p:sp>
    </p:spTree>
    <p:extLst>
      <p:ext uri="{BB962C8B-B14F-4D97-AF65-F5344CB8AC3E}">
        <p14:creationId xmlns:p14="http://schemas.microsoft.com/office/powerpoint/2010/main" val="170903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Ohio Attorney General – Cybersecurity Issues</a:t>
            </a:r>
          </a:p>
        </p:txBody>
      </p:sp>
      <p:sp>
        <p:nvSpPr>
          <p:cNvPr id="2" name="Content Placeholder 1"/>
          <p:cNvSpPr>
            <a:spLocks noGrp="1"/>
          </p:cNvSpPr>
          <p:nvPr>
            <p:ph idx="1"/>
          </p:nvPr>
        </p:nvSpPr>
        <p:spPr>
          <a:xfrm>
            <a:off x="866441" y="2971800"/>
            <a:ext cx="7286959" cy="2743200"/>
          </a:xfrm>
        </p:spPr>
        <p:txBody>
          <a:bodyPr/>
          <a:lstStyle/>
          <a:p>
            <a:r>
              <a:rPr lang="en-US" dirty="0"/>
              <a:t>Fraudulent emails and text messages</a:t>
            </a:r>
          </a:p>
          <a:p>
            <a:r>
              <a:rPr lang="en-US" dirty="0"/>
              <a:t>Beware of phishing schemes</a:t>
            </a:r>
          </a:p>
          <a:p>
            <a:r>
              <a:rPr lang="en-US" dirty="0"/>
              <a:t>Investigate who emails are coming from</a:t>
            </a:r>
          </a:p>
          <a:p>
            <a:r>
              <a:rPr lang="en-US" dirty="0"/>
              <a:t>Verify with sender using non-email method</a:t>
            </a:r>
          </a:p>
          <a:p>
            <a:r>
              <a:rPr lang="en-US" dirty="0"/>
              <a:t>Stop email from going further – report/delete</a:t>
            </a:r>
          </a:p>
          <a:p>
            <a:r>
              <a:rPr lang="en-US" dirty="0"/>
              <a:t>Router and Wi-fi security on your device</a:t>
            </a:r>
          </a:p>
          <a:p>
            <a:pPr marL="0" indent="0">
              <a:buNone/>
            </a:pPr>
            <a:endParaRPr lang="en-US" dirty="0"/>
          </a:p>
        </p:txBody>
      </p:sp>
    </p:spTree>
    <p:extLst>
      <p:ext uri="{BB962C8B-B14F-4D97-AF65-F5344CB8AC3E}">
        <p14:creationId xmlns:p14="http://schemas.microsoft.com/office/powerpoint/2010/main" val="1753066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Records Retention</a:t>
            </a:r>
          </a:p>
        </p:txBody>
      </p:sp>
      <p:sp>
        <p:nvSpPr>
          <p:cNvPr id="2" name="Content Placeholder 1"/>
          <p:cNvSpPr>
            <a:spLocks noGrp="1"/>
          </p:cNvSpPr>
          <p:nvPr>
            <p:ph idx="1"/>
          </p:nvPr>
        </p:nvSpPr>
        <p:spPr>
          <a:xfrm>
            <a:off x="866441" y="2743200"/>
            <a:ext cx="7363159" cy="3276600"/>
          </a:xfrm>
        </p:spPr>
        <p:txBody>
          <a:bodyPr>
            <a:normAutofit lnSpcReduction="10000"/>
          </a:bodyPr>
          <a:lstStyle/>
          <a:p>
            <a:r>
              <a:rPr lang="en-US" dirty="0"/>
              <a:t>Checklist created for ease</a:t>
            </a:r>
          </a:p>
          <a:p>
            <a:r>
              <a:rPr lang="en-US" dirty="0"/>
              <a:t>Signed by outgoing and incoming PTO treasurer and president </a:t>
            </a:r>
          </a:p>
          <a:p>
            <a:r>
              <a:rPr lang="en-US" dirty="0"/>
              <a:t>Ensure records are collected an passed on as board members change</a:t>
            </a:r>
          </a:p>
          <a:p>
            <a:r>
              <a:rPr lang="en-US" dirty="0"/>
              <a:t>Ensure proper retention of documents</a:t>
            </a:r>
          </a:p>
          <a:p>
            <a:r>
              <a:rPr lang="en-US" dirty="0"/>
              <a:t>Demonstrate compliance with tax rules and qualification for tax-exempt status</a:t>
            </a:r>
          </a:p>
          <a:p>
            <a:r>
              <a:rPr lang="en-US" dirty="0"/>
              <a:t>Keep records supporting an item on federal returns until the statute of limitations for that return runs out</a:t>
            </a:r>
          </a:p>
          <a:p>
            <a:pPr marL="0" indent="0">
              <a:buNone/>
            </a:pPr>
            <a:endParaRPr lang="en-US" dirty="0"/>
          </a:p>
        </p:txBody>
      </p:sp>
    </p:spTree>
    <p:extLst>
      <p:ext uri="{BB962C8B-B14F-4D97-AF65-F5344CB8AC3E}">
        <p14:creationId xmlns:p14="http://schemas.microsoft.com/office/powerpoint/2010/main" val="1364951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Records Retention – Permanent Records</a:t>
            </a:r>
          </a:p>
        </p:txBody>
      </p:sp>
      <p:sp>
        <p:nvSpPr>
          <p:cNvPr id="2" name="Content Placeholder 1"/>
          <p:cNvSpPr>
            <a:spLocks noGrp="1"/>
          </p:cNvSpPr>
          <p:nvPr>
            <p:ph idx="1"/>
          </p:nvPr>
        </p:nvSpPr>
        <p:spPr>
          <a:xfrm>
            <a:off x="866441" y="3048000"/>
            <a:ext cx="7439359" cy="2971800"/>
          </a:xfrm>
        </p:spPr>
        <p:txBody>
          <a:bodyPr>
            <a:normAutofit/>
          </a:bodyPr>
          <a:lstStyle/>
          <a:p>
            <a:r>
              <a:rPr lang="en-US" sz="2000" dirty="0"/>
              <a:t>Application for recognition of tax-exempt status</a:t>
            </a:r>
          </a:p>
          <a:p>
            <a:r>
              <a:rPr lang="en-US" sz="2000" dirty="0"/>
              <a:t>IRS determination letter </a:t>
            </a:r>
          </a:p>
          <a:p>
            <a:r>
              <a:rPr lang="en-US" sz="2000" dirty="0"/>
              <a:t>Organizing documents, i.e. Articles of Incorporation, by-laws, including amendments</a:t>
            </a:r>
          </a:p>
          <a:p>
            <a:r>
              <a:rPr lang="en-US" sz="2000" dirty="0"/>
              <a:t>Board minutes</a:t>
            </a:r>
          </a:p>
          <a:p>
            <a:pPr marL="0" indent="0">
              <a:buNone/>
            </a:pPr>
            <a:endParaRPr lang="en-US" sz="2000" dirty="0"/>
          </a:p>
        </p:txBody>
      </p:sp>
    </p:spTree>
    <p:extLst>
      <p:ext uri="{BB962C8B-B14F-4D97-AF65-F5344CB8AC3E}">
        <p14:creationId xmlns:p14="http://schemas.microsoft.com/office/powerpoint/2010/main" val="1934869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0FDA8-E5B2-4327-B3CF-441EDF2B1F51}"/>
              </a:ext>
            </a:extLst>
          </p:cNvPr>
          <p:cNvSpPr>
            <a:spLocks noGrp="1"/>
          </p:cNvSpPr>
          <p:nvPr>
            <p:ph type="title"/>
          </p:nvPr>
        </p:nvSpPr>
        <p:spPr/>
        <p:txBody>
          <a:bodyPr/>
          <a:lstStyle/>
          <a:p>
            <a:pPr algn="ctr"/>
            <a:r>
              <a:rPr lang="en-US" dirty="0"/>
              <a:t>Ethics - Compensation</a:t>
            </a:r>
          </a:p>
        </p:txBody>
      </p:sp>
      <p:sp>
        <p:nvSpPr>
          <p:cNvPr id="3" name="Content Placeholder 2">
            <a:extLst>
              <a:ext uri="{FF2B5EF4-FFF2-40B4-BE49-F238E27FC236}">
                <a16:creationId xmlns:a16="http://schemas.microsoft.com/office/drawing/2014/main" id="{03537FF3-3FCD-4A27-BE0A-D5507D8A4CB9}"/>
              </a:ext>
            </a:extLst>
          </p:cNvPr>
          <p:cNvSpPr>
            <a:spLocks noGrp="1"/>
          </p:cNvSpPr>
          <p:nvPr>
            <p:ph idx="1"/>
          </p:nvPr>
        </p:nvSpPr>
        <p:spPr>
          <a:xfrm>
            <a:off x="866441" y="2895600"/>
            <a:ext cx="7515559" cy="3124200"/>
          </a:xfrm>
        </p:spPr>
        <p:txBody>
          <a:bodyPr>
            <a:normAutofit/>
          </a:bodyPr>
          <a:lstStyle/>
          <a:p>
            <a:r>
              <a:rPr lang="en-US" sz="2000" dirty="0"/>
              <a:t>Ohio Ethics Advisory Opinion 2008-01</a:t>
            </a:r>
          </a:p>
          <a:p>
            <a:r>
              <a:rPr lang="en-US" sz="2000" dirty="0"/>
              <a:t>School district employees and Board-approved school volunteers MAY NOT BE COMPENSATED by District Support Organization</a:t>
            </a:r>
          </a:p>
          <a:p>
            <a:r>
              <a:rPr lang="en-US" sz="2000" dirty="0"/>
              <a:t>No compensation or supplemental compensation permitted</a:t>
            </a:r>
          </a:p>
          <a:p>
            <a:r>
              <a:rPr lang="en-US" sz="2000" dirty="0"/>
              <a:t>Gift cards are considered compensation</a:t>
            </a:r>
          </a:p>
          <a:p>
            <a:pPr marL="0" indent="0">
              <a:buNone/>
            </a:pPr>
            <a:endParaRPr lang="en-US" sz="2000" dirty="0"/>
          </a:p>
        </p:txBody>
      </p:sp>
    </p:spTree>
    <p:extLst>
      <p:ext uri="{BB962C8B-B14F-4D97-AF65-F5344CB8AC3E}">
        <p14:creationId xmlns:p14="http://schemas.microsoft.com/office/powerpoint/2010/main" val="2989165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4294967295"/>
          </p:nvPr>
        </p:nvPicPr>
        <p:blipFill>
          <a:blip r:embed="rId3" cstate="print"/>
          <a:srcRect/>
          <a:stretch>
            <a:fillRect/>
          </a:stretch>
        </p:blipFill>
        <p:spPr bwMode="auto">
          <a:xfrm>
            <a:off x="0" y="304800"/>
            <a:ext cx="7396163" cy="6129338"/>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a:t>Other Issues?</a:t>
            </a:r>
          </a:p>
        </p:txBody>
      </p:sp>
      <p:sp>
        <p:nvSpPr>
          <p:cNvPr id="5" name="Subtitle 4"/>
          <p:cNvSpPr>
            <a:spLocks noGrp="1"/>
          </p:cNvSpPr>
          <p:nvPr>
            <p:ph type="subTitle" idx="1"/>
          </p:nvPr>
        </p:nvSpPr>
        <p:spPr/>
        <p:txBody>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10754</TotalTime>
  <Words>1615</Words>
  <Application>Microsoft Macintosh PowerPoint</Application>
  <PresentationFormat>On-screen Show (4:3)</PresentationFormat>
  <Paragraphs>190</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Calibri</vt:lpstr>
      <vt:lpstr>Century Gothic</vt:lpstr>
      <vt:lpstr>inherit</vt:lpstr>
      <vt:lpstr>Wingdings 3</vt:lpstr>
      <vt:lpstr>Ion Boardroom</vt:lpstr>
      <vt:lpstr>ISPTO Financial Workshop</vt:lpstr>
      <vt:lpstr>Cincinnati, Ohio – Former Westwood PTO Treasurer Accused of Stealing Over $40K</vt:lpstr>
      <vt:lpstr>Fiduciary Duties and Responsibilities of Nonprofit Board Members</vt:lpstr>
      <vt:lpstr>Resources for YOU </vt:lpstr>
      <vt:lpstr>Policy KMA Highlights</vt:lpstr>
      <vt:lpstr>Policy KMA Highlights (cont.)</vt:lpstr>
      <vt:lpstr>Policy KMA Highlights (cont.)</vt:lpstr>
      <vt:lpstr>Policy KMA Annual Requirements</vt:lpstr>
      <vt:lpstr>Policy KMA Annual Requirements</vt:lpstr>
      <vt:lpstr>Policy KMA Annual Requirements</vt:lpstr>
      <vt:lpstr>Ohio Attorney General – Charitable University</vt:lpstr>
      <vt:lpstr>Internal Controls</vt:lpstr>
      <vt:lpstr>Internal Controls</vt:lpstr>
      <vt:lpstr>Venmo – Why you should reconsider</vt:lpstr>
      <vt:lpstr>Contract review process </vt:lpstr>
      <vt:lpstr>Fundraising</vt:lpstr>
      <vt:lpstr>Requirements – Secretary of State</vt:lpstr>
      <vt:lpstr>Annual Requirements - IRS</vt:lpstr>
      <vt:lpstr>IRS 990-N</vt:lpstr>
      <vt:lpstr>Annual Requirements – Ohio Attorney General</vt:lpstr>
      <vt:lpstr>Ohio Attorney General – Cybersecurity Issues</vt:lpstr>
      <vt:lpstr>Records Retention</vt:lpstr>
      <vt:lpstr>Records Retention – Permanent Records</vt:lpstr>
      <vt:lpstr>Ethics - Compensation</vt:lpstr>
      <vt:lpstr>PowerPoint Presentation</vt:lpstr>
      <vt:lpstr>Other Issues?</vt:lpstr>
    </vt:vector>
  </TitlesOfParts>
  <Company>Hilliard City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PTO-Booster Group Workshop</dc:title>
  <dc:creator>Windows User</dc:creator>
  <cp:lastModifiedBy>Melissa Swearingen</cp:lastModifiedBy>
  <cp:revision>183</cp:revision>
  <cp:lastPrinted>2024-01-16T17:54:05Z</cp:lastPrinted>
  <dcterms:created xsi:type="dcterms:W3CDTF">2012-11-08T21:03:29Z</dcterms:created>
  <dcterms:modified xsi:type="dcterms:W3CDTF">2026-09-21T20:21:56Z</dcterms:modified>
</cp:coreProperties>
</file>